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2"/>
  </p:notesMasterIdLst>
  <p:sldIdLst>
    <p:sldId id="257" r:id="rId2"/>
    <p:sldId id="310" r:id="rId3"/>
    <p:sldId id="258" r:id="rId4"/>
    <p:sldId id="260" r:id="rId5"/>
    <p:sldId id="261" r:id="rId6"/>
    <p:sldId id="262" r:id="rId7"/>
    <p:sldId id="272" r:id="rId8"/>
    <p:sldId id="311" r:id="rId9"/>
    <p:sldId id="266" r:id="rId10"/>
    <p:sldId id="269" r:id="rId11"/>
    <p:sldId id="273" r:id="rId12"/>
    <p:sldId id="267" r:id="rId13"/>
    <p:sldId id="277" r:id="rId14"/>
    <p:sldId id="282" r:id="rId15"/>
    <p:sldId id="281" r:id="rId16"/>
    <p:sldId id="280" r:id="rId17"/>
    <p:sldId id="279" r:id="rId18"/>
    <p:sldId id="283" r:id="rId19"/>
    <p:sldId id="276" r:id="rId20"/>
    <p:sldId id="275" r:id="rId21"/>
    <p:sldId id="287" r:id="rId22"/>
    <p:sldId id="286" r:id="rId23"/>
    <p:sldId id="285" r:id="rId24"/>
    <p:sldId id="288" r:id="rId25"/>
    <p:sldId id="289" r:id="rId26"/>
    <p:sldId id="290" r:id="rId27"/>
    <p:sldId id="312" r:id="rId28"/>
    <p:sldId id="295" r:id="rId29"/>
    <p:sldId id="296" r:id="rId30"/>
    <p:sldId id="298" r:id="rId3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2" d="100"/>
          <a:sy n="102" d="100"/>
        </p:scale>
        <p:origin x="-46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558252A-403B-41E3-A83D-DEAA0E22AC14}" type="datetimeFigureOut">
              <a:rPr lang="ar-SA" smtClean="0"/>
              <a:t>05/10/1443</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8B03F3C-8282-409F-8B63-113C6FFCB55B}" type="slidenum">
              <a:rPr lang="ar-SA" smtClean="0"/>
              <a:t>‹#›</a:t>
            </a:fld>
            <a:endParaRPr lang="ar-SA"/>
          </a:p>
        </p:txBody>
      </p:sp>
    </p:spTree>
    <p:extLst>
      <p:ext uri="{BB962C8B-B14F-4D97-AF65-F5344CB8AC3E}">
        <p14:creationId xmlns:p14="http://schemas.microsoft.com/office/powerpoint/2010/main" val="6520680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5F3585BA-8F84-42DF-9252-FC13CE255EC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3209716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F3585BA-8F84-42DF-9252-FC13CE255EC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2312875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F3585BA-8F84-42DF-9252-FC13CE255EC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2501014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F3585BA-8F84-42DF-9252-FC13CE255EC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2256978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F3585BA-8F84-42DF-9252-FC13CE255EC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2541200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5F3585BA-8F84-42DF-9252-FC13CE255EC3}"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1836862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5F3585BA-8F84-42DF-9252-FC13CE255EC3}" type="datetimeFigureOut">
              <a:rPr lang="ar-SA" smtClean="0"/>
              <a:t>05/10/1443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1141229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5F3585BA-8F84-42DF-9252-FC13CE255EC3}" type="datetimeFigureOut">
              <a:rPr lang="ar-SA" smtClean="0"/>
              <a:t>05/10/1443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3182346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F3585BA-8F84-42DF-9252-FC13CE255EC3}" type="datetimeFigureOut">
              <a:rPr lang="ar-SA" smtClean="0"/>
              <a:t>05/10/1443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218316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F3585BA-8F84-42DF-9252-FC13CE255EC3}"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2048193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F3585BA-8F84-42DF-9252-FC13CE255EC3}"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340A5FE-40BF-412F-A630-56611F46697D}" type="slidenum">
              <a:rPr lang="ar-SA" smtClean="0"/>
              <a:t>‹#›</a:t>
            </a:fld>
            <a:endParaRPr lang="ar-SA"/>
          </a:p>
        </p:txBody>
      </p:sp>
    </p:spTree>
    <p:extLst>
      <p:ext uri="{BB962C8B-B14F-4D97-AF65-F5344CB8AC3E}">
        <p14:creationId xmlns:p14="http://schemas.microsoft.com/office/powerpoint/2010/main" val="691933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F3585BA-8F84-42DF-9252-FC13CE255EC3}" type="datetimeFigureOut">
              <a:rPr lang="ar-SA" smtClean="0"/>
              <a:t>05/10/1443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340A5FE-40BF-412F-A630-56611F46697D}" type="slidenum">
              <a:rPr lang="ar-SA" smtClean="0"/>
              <a:t>‹#›</a:t>
            </a:fld>
            <a:endParaRPr lang="ar-SA"/>
          </a:p>
        </p:txBody>
      </p:sp>
    </p:spTree>
    <p:extLst>
      <p:ext uri="{BB962C8B-B14F-4D97-AF65-F5344CB8AC3E}">
        <p14:creationId xmlns:p14="http://schemas.microsoft.com/office/powerpoint/2010/main" val="1630081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594324" y="-493900"/>
            <a:ext cx="8229600" cy="518366"/>
          </a:xfrm>
        </p:spPr>
        <p:txBody>
          <a:bodyPr>
            <a:normAutofit fontScale="90000"/>
          </a:bodyPr>
          <a:lstStyle/>
          <a:p>
            <a:endParaRPr lang="ar-SA" dirty="0"/>
          </a:p>
        </p:txBody>
      </p:sp>
      <p:sp>
        <p:nvSpPr>
          <p:cNvPr id="3" name="عنصر نائب للمحتوى 2"/>
          <p:cNvSpPr>
            <a:spLocks noGrp="1"/>
          </p:cNvSpPr>
          <p:nvPr>
            <p:ph idx="1"/>
          </p:nvPr>
        </p:nvSpPr>
        <p:spPr/>
        <p:txBody>
          <a:bodyPr>
            <a:normAutofit/>
          </a:bodyPr>
          <a:lstStyle/>
          <a:p>
            <a:pPr algn="ctr"/>
            <a:r>
              <a:rPr lang="ar-SA" sz="6000" dirty="0" smtClean="0"/>
              <a:t>تغذية نبات متقدم /دكتوراه</a:t>
            </a:r>
          </a:p>
          <a:p>
            <a:pPr algn="ctr"/>
            <a:r>
              <a:rPr lang="ar-SA" sz="6000" dirty="0" err="1" smtClean="0"/>
              <a:t>ا.د.ميسون</a:t>
            </a:r>
            <a:r>
              <a:rPr lang="ar-SA" sz="6000" dirty="0" smtClean="0"/>
              <a:t> </a:t>
            </a:r>
            <a:r>
              <a:rPr lang="ar-SA" sz="6000" dirty="0" smtClean="0"/>
              <a:t>موسى كاظم</a:t>
            </a:r>
            <a:endParaRPr lang="ar-SA" sz="6000" dirty="0"/>
          </a:p>
        </p:txBody>
      </p:sp>
    </p:spTree>
    <p:extLst>
      <p:ext uri="{BB962C8B-B14F-4D97-AF65-F5344CB8AC3E}">
        <p14:creationId xmlns:p14="http://schemas.microsoft.com/office/powerpoint/2010/main" val="33994281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09600"/>
            <a:ext cx="8229600" cy="381000"/>
          </a:xfrm>
        </p:spPr>
        <p:txBody>
          <a:bodyPr>
            <a:normAutofit fontScale="90000"/>
          </a:bodyPr>
          <a:lstStyle/>
          <a:p>
            <a:endParaRPr lang="ar-SA" dirty="0"/>
          </a:p>
        </p:txBody>
      </p:sp>
      <p:sp>
        <p:nvSpPr>
          <p:cNvPr id="3" name="عنصر نائب للمحتوى 2"/>
          <p:cNvSpPr>
            <a:spLocks noGrp="1"/>
          </p:cNvSpPr>
          <p:nvPr>
            <p:ph idx="1"/>
          </p:nvPr>
        </p:nvSpPr>
        <p:spPr>
          <a:xfrm>
            <a:off x="533400" y="152400"/>
            <a:ext cx="8229600" cy="6248400"/>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fontScale="85000" lnSpcReduction="20000"/>
          </a:bodyPr>
          <a:lstStyle/>
          <a:p>
            <a:pPr marL="0" indent="0" algn="ctr">
              <a:buNone/>
            </a:pPr>
            <a:r>
              <a:rPr lang="ar-SA" dirty="0">
                <a:solidFill>
                  <a:srgbClr val="FF0000"/>
                </a:solidFill>
              </a:rPr>
              <a:t>مصادر المادة العضوية في الطاقة</a:t>
            </a:r>
          </a:p>
          <a:p>
            <a:pPr marL="0" indent="0">
              <a:buNone/>
            </a:pPr>
            <a:r>
              <a:rPr lang="ar-SA" dirty="0" smtClean="0"/>
              <a:t>تتباين مصادر المادة العضوية بتباين وتنوع النباتات من جذورها واوراقها المتساقطة على سطح التربة وتمر بمراحل تحلل بيولوجي بفعل البكتريا والفطريات </a:t>
            </a:r>
            <a:r>
              <a:rPr lang="ar-SA" dirty="0" err="1" smtClean="0"/>
              <a:t>والاكتينوماسيتس</a:t>
            </a:r>
            <a:r>
              <a:rPr lang="ar-SA" dirty="0" smtClean="0"/>
              <a:t> واحياء التربة </a:t>
            </a:r>
            <a:r>
              <a:rPr lang="ar-SA" dirty="0" err="1" smtClean="0"/>
              <a:t>بالاضافة</a:t>
            </a:r>
            <a:r>
              <a:rPr lang="ar-SA" dirty="0" smtClean="0"/>
              <a:t> الى تباين النباتات التي تقلب في التربة مثل النباتات الخضراء </a:t>
            </a:r>
            <a:r>
              <a:rPr lang="ar-SA" dirty="0" err="1" smtClean="0"/>
              <a:t>كالجت</a:t>
            </a:r>
            <a:r>
              <a:rPr lang="ar-SA" dirty="0" smtClean="0"/>
              <a:t> والبرسيم </a:t>
            </a:r>
            <a:r>
              <a:rPr lang="ar-SA" dirty="0" err="1" smtClean="0"/>
              <a:t>والباقلاء</a:t>
            </a:r>
            <a:r>
              <a:rPr lang="ar-SA" dirty="0" smtClean="0"/>
              <a:t> والذرة الصفراء والشعير... الخ والمخلفات النباتية المضافة للتربة لتحسين زيادة انتاجها وتحسين صفات وخواص التربة وهناك مصادر حيوانية تأتي بفعل الاحياء او الحيوانات للتربة وخلاياها وانسجتها بعد الموت ثم مخلفات الانسان والحيوانات المضافة الى التربة وممكن تلخيص مصادر المادة العضوية كما يلي :- </a:t>
            </a:r>
          </a:p>
          <a:p>
            <a:pPr marL="0" indent="0">
              <a:buNone/>
            </a:pPr>
            <a:r>
              <a:rPr lang="ar-SA" dirty="0" smtClean="0"/>
              <a:t>1-الجذور والسيقان والاوراق المتساقطة وثمار النباتات وبذورها على سطح التربة. </a:t>
            </a:r>
          </a:p>
          <a:p>
            <a:pPr marL="0" indent="0">
              <a:buNone/>
            </a:pPr>
            <a:r>
              <a:rPr lang="ar-SA" dirty="0" smtClean="0"/>
              <a:t>2-النباتات المزروعة التي تقلب في التربة مثل النباتات والسماد الاخضر والمخلفات النباتية الاخرى مادة تعمل على اضافة مادة جافة عضوية للتربة بعد عملية تحللها بواسطة ميكروبات التربة ثم تجهيز التربة بالعناصر المعدنية بعد اجراء عمليات التحلل من تعدن ونشدرة ونترجة وتثبيت نتروجين.... ال</a:t>
            </a:r>
            <a:endParaRPr lang="ar-SA" dirty="0"/>
          </a:p>
        </p:txBody>
      </p:sp>
    </p:spTree>
    <p:extLst>
      <p:ext uri="{BB962C8B-B14F-4D97-AF65-F5344CB8AC3E}">
        <p14:creationId xmlns:p14="http://schemas.microsoft.com/office/powerpoint/2010/main" val="3436826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381000"/>
            <a:ext cx="8229600" cy="6096000"/>
          </a:xfrm>
          <a:solidFill>
            <a:schemeClr val="accent6">
              <a:lumMod val="40000"/>
              <a:lumOff val="60000"/>
            </a:schemeClr>
          </a:solidFill>
        </p:spPr>
        <p:txBody>
          <a:bodyPr>
            <a:normAutofit/>
          </a:bodyPr>
          <a:lstStyle/>
          <a:p>
            <a:r>
              <a:rPr lang="ar-SA" dirty="0" smtClean="0"/>
              <a:t>3- مصادر حيوانية تأتي نتيجة الفعاليات الحيوية </a:t>
            </a:r>
            <a:r>
              <a:rPr lang="ar-SA" dirty="0" err="1" smtClean="0"/>
              <a:t>للاحياء</a:t>
            </a:r>
            <a:r>
              <a:rPr lang="ar-SA" dirty="0" smtClean="0"/>
              <a:t> المجهرية في التربة او حيوانات التربة وفعالياتها بعد موتها تدخل الى التربة كالبكتريا والفطريات </a:t>
            </a:r>
            <a:r>
              <a:rPr lang="ar-SA" dirty="0" err="1" smtClean="0"/>
              <a:t>والاكتينوماسيتس</a:t>
            </a:r>
            <a:r>
              <a:rPr lang="ar-SA" dirty="0" smtClean="0"/>
              <a:t> والفايروس والحشرات والافاعي والنحل والمفصليات والابتدائيات ودودة الارض وغير ذلك.</a:t>
            </a:r>
          </a:p>
          <a:p>
            <a:r>
              <a:rPr lang="ar-SA" dirty="0" smtClean="0"/>
              <a:t> 4 -مخلفات الانسان والحيوان المضافة الى التربة والتي تضاف عن طريق مياه الري مثلا او عن طريق اضافة الاسمدة العضوية للتربة سواء السائلة او الصلبة او عن طريق فيضانات الاراضي المجاورة لها.</a:t>
            </a:r>
            <a:endParaRPr lang="ar-SA" dirty="0"/>
          </a:p>
        </p:txBody>
      </p:sp>
    </p:spTree>
    <p:extLst>
      <p:ext uri="{BB962C8B-B14F-4D97-AF65-F5344CB8AC3E}">
        <p14:creationId xmlns:p14="http://schemas.microsoft.com/office/powerpoint/2010/main" val="666879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533400"/>
          </a:xfrm>
        </p:spPr>
        <p:txBody>
          <a:bodyPr>
            <a:normAutofit fontScale="90000"/>
          </a:bodyPr>
          <a:lstStyle/>
          <a:p>
            <a:endParaRPr lang="ar-SA" dirty="0"/>
          </a:p>
        </p:txBody>
      </p:sp>
      <p:sp>
        <p:nvSpPr>
          <p:cNvPr id="3" name="عنصر نائب للمحتوى 2"/>
          <p:cNvSpPr>
            <a:spLocks noGrp="1"/>
          </p:cNvSpPr>
          <p:nvPr>
            <p:ph idx="1"/>
          </p:nvPr>
        </p:nvSpPr>
        <p:spPr>
          <a:xfrm>
            <a:off x="457200" y="228600"/>
            <a:ext cx="8229600" cy="6248400"/>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fontScale="85000" lnSpcReduction="20000"/>
          </a:bodyPr>
          <a:lstStyle/>
          <a:p>
            <a:pPr marL="0" indent="0" algn="just">
              <a:buNone/>
            </a:pPr>
            <a:r>
              <a:rPr lang="ar-SA" dirty="0" smtClean="0"/>
              <a:t>5- </a:t>
            </a:r>
            <a:r>
              <a:rPr lang="ar-SA" sz="3100" dirty="0" smtClean="0"/>
              <a:t>مخلفات الاسمدة الكيمياوية او العضوية كاليوريا ودم الحيوانات ويورك اسد ومخلفات المدن ومخلفات المجاري المضافة للتربة وكذلك بعض المخلفات الزراعية كالمبيدات العضوية المختلفة كمكافحة الحشرات </a:t>
            </a:r>
            <a:r>
              <a:rPr lang="ar-SA" sz="3100" dirty="0" err="1" smtClean="0"/>
              <a:t>والافات</a:t>
            </a:r>
            <a:r>
              <a:rPr lang="ar-SA" sz="3100" dirty="0" smtClean="0"/>
              <a:t> والبكتريا في الفطريات في التربة.</a:t>
            </a:r>
          </a:p>
          <a:p>
            <a:pPr marL="0" indent="0" algn="just">
              <a:buNone/>
            </a:pPr>
            <a:r>
              <a:rPr lang="ar-SA" sz="3100" dirty="0" smtClean="0"/>
              <a:t> 6-افرازات الجذرية للنباتات النامية وما تعطيه للتربة من </a:t>
            </a:r>
            <a:r>
              <a:rPr lang="ar-SA" sz="3100" dirty="0" err="1" smtClean="0"/>
              <a:t>كاربوهيدرات</a:t>
            </a:r>
            <a:r>
              <a:rPr lang="ar-SA" sz="3100" dirty="0" smtClean="0"/>
              <a:t> وبروتينات وحوامض امينية وحوامض عضوي وانزيمات وهرمونات وعوامل مساعدة ومضادات حياتية نتيجة الاحياء المجهرية واضافته الى التربة </a:t>
            </a:r>
            <a:r>
              <a:rPr lang="ar-SA" sz="3100" dirty="0" err="1" smtClean="0"/>
              <a:t>بلاضافة</a:t>
            </a:r>
            <a:r>
              <a:rPr lang="ar-SA" sz="3100" dirty="0" smtClean="0"/>
              <a:t> منظمات النمو </a:t>
            </a:r>
            <a:r>
              <a:rPr lang="ar-SA" sz="3100" dirty="0" err="1" smtClean="0"/>
              <a:t>نتيجةهذه</a:t>
            </a:r>
            <a:r>
              <a:rPr lang="ar-SA" sz="3100" dirty="0" smtClean="0"/>
              <a:t> الافرازات وتعتبر جميعا انها مواد عضوية مضافة الى التربة فلابد من تحللها وتحويلها الى مركبات لا عضوية تكون جاهزة لامتصاص من قبل </a:t>
            </a:r>
            <a:r>
              <a:rPr lang="ar-SA" sz="3100" dirty="0" err="1" smtClean="0"/>
              <a:t>النبا</a:t>
            </a:r>
            <a:r>
              <a:rPr lang="ar-SA" sz="3100" dirty="0" smtClean="0"/>
              <a:t> </a:t>
            </a:r>
            <a:r>
              <a:rPr lang="ar-SA" sz="3100" dirty="0" err="1" smtClean="0"/>
              <a:t>تات</a:t>
            </a:r>
            <a:r>
              <a:rPr lang="ar-SA" sz="3100" dirty="0" smtClean="0"/>
              <a:t>  المزروعة وتعتبر التربة الزراعية التي تحتوي على 2 % فما فو ق مادة عضوية هي غنية فيها والتي تحتوي (1 -2 % )في التربة هي متوسطة المادة العضوية اما التربة التي تحتوي على اقل من 1 % فتعتبر تربة فقيرة بالمادة العضوية. وهناك ترب تحتوي في </a:t>
            </a:r>
            <a:r>
              <a:rPr lang="ar-SA" sz="3100" dirty="0"/>
              <a:t>العالم على اقل 10 % مادة عضوية فتعتبر جدا غنية بالمادة العضوية اما الترب التي تحتوي على نسبة مادة العضوية بين ) 20 – 30 % )فتعتبر ترب عضوية وهذه الترب تكون قليلة في العالم وتنتشر في المناطق الرطبة والرطبة جدا وكثيرة الغابات والنباتات وتسمى بالترب العضوية وهناك ترب عضوية تحتو ي على </a:t>
            </a:r>
            <a:r>
              <a:rPr lang="ar-SA" sz="3100" dirty="0" smtClean="0"/>
              <a:t>( </a:t>
            </a:r>
            <a:r>
              <a:rPr lang="ar-SA" sz="3100" dirty="0"/>
              <a:t>80 – 96 </a:t>
            </a:r>
            <a:r>
              <a:rPr lang="ar-SA" sz="3100" dirty="0" smtClean="0"/>
              <a:t>%)</a:t>
            </a:r>
            <a:endParaRPr lang="ar-SA" sz="3100" dirty="0"/>
          </a:p>
        </p:txBody>
      </p:sp>
    </p:spTree>
    <p:extLst>
      <p:ext uri="{BB962C8B-B14F-4D97-AF65-F5344CB8AC3E}">
        <p14:creationId xmlns:p14="http://schemas.microsoft.com/office/powerpoint/2010/main" val="163772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u="sng" dirty="0"/>
              <a:t>العوامل المؤثرة في قيم المادة العضوية في التربة</a:t>
            </a:r>
          </a:p>
        </p:txBody>
      </p:sp>
      <p:sp>
        <p:nvSpPr>
          <p:cNvPr id="3" name="عنصر نائب للمحتوى 2"/>
          <p:cNvSpPr>
            <a:spLocks noGrp="1"/>
          </p:cNvSpPr>
          <p:nvPr>
            <p:ph idx="1"/>
          </p:nvPr>
        </p:nvSpPr>
        <p:spPr>
          <a:xfrm>
            <a:off x="457200" y="1143000"/>
            <a:ext cx="8229600" cy="5334000"/>
          </a:xfrm>
          <a:solidFill>
            <a:schemeClr val="accent6">
              <a:lumMod val="40000"/>
              <a:lumOff val="60000"/>
            </a:schemeClr>
          </a:solidFill>
        </p:spPr>
        <p:txBody>
          <a:bodyPr/>
          <a:lstStyle/>
          <a:p>
            <a:pPr marL="0" indent="0">
              <a:buNone/>
            </a:pPr>
            <a:r>
              <a:rPr lang="ar-SA" dirty="0" smtClean="0"/>
              <a:t>هناك عوامل متعددة تحدد قيم وتواجد المادة العضوية في التربة وممكن تلخيص اهمها:- </a:t>
            </a:r>
          </a:p>
          <a:p>
            <a:pPr marL="0" indent="0">
              <a:buNone/>
            </a:pPr>
            <a:r>
              <a:rPr lang="ar-SA" dirty="0" smtClean="0"/>
              <a:t>1-المناخ:- يعتبر المناخ احد اهم العوامل المؤثرة في قيم المادة العضوية وفي خصائص التربة المزروعة وغير المزروعة وتجعلها تختلف مكانيا وزمانيا وفقا لقيم المناخ السائدة في المنطقة فلذا نجد ان مناخ الاقليم الصحراوي له اثر كبير على خصائص التربة مقارنة بأقاليم المناطق الرطبة وشبة الرطبة والرطبة جدا وينتج التباين من العوامل المناخية التالية :- </a:t>
            </a:r>
            <a:endParaRPr lang="ar-SA" dirty="0"/>
          </a:p>
        </p:txBody>
      </p:sp>
    </p:spTree>
    <p:extLst>
      <p:ext uri="{BB962C8B-B14F-4D97-AF65-F5344CB8AC3E}">
        <p14:creationId xmlns:p14="http://schemas.microsoft.com/office/powerpoint/2010/main" val="2141142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304800"/>
          </a:xfrm>
        </p:spPr>
        <p:txBody>
          <a:bodyPr>
            <a:normAutofit fontScale="90000"/>
          </a:bodyPr>
          <a:lstStyle/>
          <a:p>
            <a:endParaRPr lang="ar-SA" dirty="0"/>
          </a:p>
        </p:txBody>
      </p:sp>
      <p:sp>
        <p:nvSpPr>
          <p:cNvPr id="3" name="عنصر نائب للمحتوى 2"/>
          <p:cNvSpPr>
            <a:spLocks noGrp="1"/>
          </p:cNvSpPr>
          <p:nvPr>
            <p:ph idx="1"/>
          </p:nvPr>
        </p:nvSpPr>
        <p:spPr>
          <a:xfrm>
            <a:off x="457200" y="304800"/>
            <a:ext cx="8229600" cy="6248400"/>
          </a:xfrm>
          <a:solidFill>
            <a:schemeClr val="accent6">
              <a:lumMod val="40000"/>
              <a:lumOff val="60000"/>
            </a:schemeClr>
          </a:solidFill>
        </p:spPr>
        <p:txBody>
          <a:bodyPr>
            <a:normAutofit lnSpcReduction="10000"/>
          </a:bodyPr>
          <a:lstStyle/>
          <a:p>
            <a:r>
              <a:rPr lang="ar-SA" dirty="0" smtClean="0"/>
              <a:t>أ- درجات الحرارة:- تعتمد الترب في قيمها للمادة العضوية على درجات الحرارة وسيادتها السنوية في المنطقة فتعتبر الترب العراق جافة صيفا مرتفعة الحرارة خلال  معظم اشهر السنة وهذا يؤدي الى حرق وانخفاض المادة العضوية فيها على عكس ذلك في اشهر الشتاء التي تكون باردة وممطرة احيانا فقط تتراكم فيها المادة العضوية وذلك لعدم قدرة الاحياء المجهرية في التربة على عمليات التحلل لتلك المادة. اما في فصلي الخريف والربيع فتكون درجات الحرارة منخفضة والجو جيد ووجود الرطوبة ملائمة فتعمل الاحياء المجهرية على تحلل المواد العضوية الى مركبات غير عضوية (معدنية) وتفضل الاحياء المجهرية فصل الربيع لملائمة درجات الحرارة الى تلك الاحياء متوسطة التحمل الحراري لها.</a:t>
            </a:r>
            <a:endParaRPr lang="ar-SA" dirty="0"/>
          </a:p>
        </p:txBody>
      </p:sp>
    </p:spTree>
    <p:extLst>
      <p:ext uri="{BB962C8B-B14F-4D97-AF65-F5344CB8AC3E}">
        <p14:creationId xmlns:p14="http://schemas.microsoft.com/office/powerpoint/2010/main" val="12582705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a:xfrm>
            <a:off x="457200" y="304800"/>
            <a:ext cx="8229600" cy="6248400"/>
          </a:xfrm>
          <a:solidFill>
            <a:schemeClr val="accent6">
              <a:lumMod val="20000"/>
              <a:lumOff val="80000"/>
            </a:schemeClr>
          </a:solidFill>
        </p:spPr>
        <p:txBody>
          <a:bodyPr>
            <a:normAutofit/>
          </a:bodyPr>
          <a:lstStyle/>
          <a:p>
            <a:r>
              <a:rPr lang="ar-SA" sz="2600" dirty="0" smtClean="0"/>
              <a:t>ومن هذا نستدل كلما زادت درجات الحرارة في المناطق وتربتها هذا يؤدي الى قلة المادة العضوية وزيادة تحللها واكسدتها وكلما قلت درجات الحرارة شتا ء زاد تركم المادة العضوية في التربة لعدم أكسدتها ولا يمكن الميكروبات بأداء عملها التحليلي لتلك المواد. كما وان الارتفاع بدرجات الحرارة صيفا وانخفاضها شتا ء يؤدي الى تباين قيم المادة العضوية بين الموسمين الشتوي والصيفي وهذا يتفق مع الكثير من الباحثين الذين </a:t>
            </a:r>
            <a:r>
              <a:rPr lang="ar-SA" sz="2600" dirty="0" err="1" smtClean="0"/>
              <a:t>لاحضوا</a:t>
            </a:r>
            <a:r>
              <a:rPr lang="ar-SA" sz="2600" dirty="0" smtClean="0"/>
              <a:t> ان ازدياد درجات الحرارة تعمل على زيادة اكسدة المادة العضوية وزيادة تحللها </a:t>
            </a:r>
            <a:r>
              <a:rPr lang="ar-SA" sz="2600" dirty="0" err="1" smtClean="0"/>
              <a:t>البايوكيماوي</a:t>
            </a:r>
            <a:r>
              <a:rPr lang="ar-SA" sz="2600" dirty="0" smtClean="0"/>
              <a:t> مقارنة بانخفاض درجات الحرارة لترب المناطق من المعروف ان الاحياء المجهرية في التربة تلعب دورا مهما في تحولات المخلفات العضوية النباتية والحيوانية وتساهم في تغذية النبات بصورة رئيسية </a:t>
            </a:r>
            <a:r>
              <a:rPr lang="ar-SA" dirty="0" smtClean="0"/>
              <a:t>.</a:t>
            </a:r>
            <a:endParaRPr lang="ar-SA" dirty="0"/>
          </a:p>
        </p:txBody>
      </p:sp>
    </p:spTree>
    <p:extLst>
      <p:ext uri="{BB962C8B-B14F-4D97-AF65-F5344CB8AC3E}">
        <p14:creationId xmlns:p14="http://schemas.microsoft.com/office/powerpoint/2010/main" val="3298419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533400"/>
            <a:ext cx="8229600" cy="5592763"/>
          </a:xfrm>
          <a:solidFill>
            <a:schemeClr val="accent6">
              <a:lumMod val="20000"/>
              <a:lumOff val="80000"/>
            </a:schemeClr>
          </a:solidFill>
        </p:spPr>
        <p:txBody>
          <a:bodyPr>
            <a:normAutofit fontScale="92500" lnSpcReduction="10000"/>
          </a:bodyPr>
          <a:lstStyle/>
          <a:p>
            <a:r>
              <a:rPr lang="ar-SA" dirty="0" smtClean="0"/>
              <a:t>ب - الامطار:- تلعب الامطار دورا بارزا في تحديد وتواجد قيم المادة العضوية نظرا لتأثيرها في زيادة رطوبة التربة وبالتالي تؤثر هذه الرطوبة والنشاط المائي على فعالية الاحياء في تحلل المادة العضوية. كما ان الرطوبة تؤثر في زيادة وقلة الغطاء النباتي الطبيعي ومن ثم المادة العضوية. فنلاحظ ان معظم الاحياء المجهرية هي احياء مجهرية هوائية كالبكتريا والفطريات </a:t>
            </a:r>
            <a:r>
              <a:rPr lang="ar-SA" dirty="0" err="1" smtClean="0"/>
              <a:t>والاكتينوماسيتس</a:t>
            </a:r>
            <a:r>
              <a:rPr lang="ar-SA" dirty="0" smtClean="0"/>
              <a:t> ومعظمها هوائية في التربة وتعمل على اكسدة المادة العضوية تحتاج الى رطوبة نسبية تتراوح من 40 - 60 % لكي تؤدي الى تكاثرها وزيادة نشاطها في تحلل المواد العضوية وبصورة عامة نلاحظ مناخ العراق وخاصة المناطق الوسطى والجنوبية تمتاز بقلة </a:t>
            </a:r>
            <a:r>
              <a:rPr lang="ar-SA" dirty="0" err="1" smtClean="0"/>
              <a:t>االمطار</a:t>
            </a:r>
            <a:r>
              <a:rPr lang="ar-SA" dirty="0" smtClean="0"/>
              <a:t> لكونه صحراوي او شبة صحراوي او شبة جاف وسقوط الامطار قليلة لا تكفي لنمو النباتات  </a:t>
            </a:r>
            <a:r>
              <a:rPr lang="ar-SA" dirty="0" err="1" smtClean="0"/>
              <a:t>الطبيغية</a:t>
            </a:r>
            <a:r>
              <a:rPr lang="ar-SA" dirty="0" smtClean="0"/>
              <a:t> وبالتالي تجعل المادة العضوية قليلة </a:t>
            </a:r>
            <a:endParaRPr lang="ar-SA" dirty="0"/>
          </a:p>
        </p:txBody>
      </p:sp>
    </p:spTree>
    <p:extLst>
      <p:ext uri="{BB962C8B-B14F-4D97-AF65-F5344CB8AC3E}">
        <p14:creationId xmlns:p14="http://schemas.microsoft.com/office/powerpoint/2010/main" val="19247272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609600"/>
            <a:ext cx="8229600" cy="5516563"/>
          </a:xfrm>
          <a:solidFill>
            <a:schemeClr val="accent6">
              <a:lumMod val="20000"/>
              <a:lumOff val="80000"/>
            </a:schemeClr>
          </a:solidFill>
        </p:spPr>
        <p:txBody>
          <a:bodyPr>
            <a:normAutofit/>
          </a:bodyPr>
          <a:lstStyle/>
          <a:p>
            <a:pPr algn="just"/>
            <a:r>
              <a:rPr lang="ar-SA" dirty="0" smtClean="0"/>
              <a:t>فمعظم الترب العراقية هي فقيرة بالمادة العضوية لهذا السبب، وكذلك وجود التباين الموسمي للمادة العضوية مكانيا وزمانيا في الترب العراقية بسبب تباين سقوط الامطار بين فصل الصيف الجاف وبين فصل الشتاء الممطر فنلاحظ ان نمو النبات شتا ء اكثر منه صيفا لتوفير متطلبات النمو وهذا ما يجعل قيم المادة العضوية تتراكم شتا ء مقارنة بفصل الصيف، اما المناطق الرطبة في العالم والمناطق شديدة الرطوبة فحصتها المائية كبير تؤدي الى زيادة الكثافة النباتية وبالتالي زيادة تراكم المادة العضوية الناتجة فيها وبالتالي تكون الترب العضوية وبأفاق مختلفة نتيجة لكثافة المطر وكثافة النبات الناشئ في التربة </a:t>
            </a:r>
            <a:endParaRPr lang="ar-SA" dirty="0"/>
          </a:p>
        </p:txBody>
      </p:sp>
    </p:spTree>
    <p:extLst>
      <p:ext uri="{BB962C8B-B14F-4D97-AF65-F5344CB8AC3E}">
        <p14:creationId xmlns:p14="http://schemas.microsoft.com/office/powerpoint/2010/main" val="23705980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152400"/>
            <a:ext cx="8229600" cy="6324600"/>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lstStyle/>
          <a:p>
            <a:r>
              <a:rPr lang="ar-SA" dirty="0" smtClean="0"/>
              <a:t>على عكس المناطق الصحراوية القاحلة وشبة القاحلة التي تعاني من نقص الغطاء النباتي ونقص المياه المطلوبة وبالتالي تعاني من قلة المادة العضوية فيها وقلة الخصوبة. اما المناطق التي تقع بين الصحراوية وشديدة الرطوبة فيها كميات من الامطار قد تكون كافية تعمل على زيادة نمو النباتات فيها وبالتالي زيادة مادتها العضوية في التربة. كذلك تختلف قيم المادة العضوية في سطح التربة عما هو عليه في اعماقها وتتباين نتيجة لتوفر واكسدة المخلفات المختلفة على سطح التربة مقارنة بأعماقها.</a:t>
            </a:r>
            <a:endParaRPr lang="ar-SA" dirty="0"/>
          </a:p>
        </p:txBody>
      </p:sp>
    </p:spTree>
    <p:extLst>
      <p:ext uri="{BB962C8B-B14F-4D97-AF65-F5344CB8AC3E}">
        <p14:creationId xmlns:p14="http://schemas.microsoft.com/office/powerpoint/2010/main" val="4545844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0"/>
            <a:ext cx="8229600" cy="6781800"/>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a:bodyPr>
          <a:lstStyle/>
          <a:p>
            <a:pPr marL="0" indent="0">
              <a:buNone/>
            </a:pPr>
            <a:r>
              <a:rPr lang="ar-SA" dirty="0" smtClean="0"/>
              <a:t>ج- الرطوبة النسبية:- ان قلة الرطوبة النسبية يصاحبها ارتفاع درجات الحرارة مما يجعل التربة تفقد رطوبتها وبالتالي قلة مادتها العضوية فنلاحظ في الترب العراقية تزداد الرطوبة النسبية في فصل الشتاء وتصل من معدل 55  -75 % بينما في الصيف تصل احيانا الى معدل 15 -25 % وتختلف من شهر الى اخر فنجد هناك تباين موسمي للمادة العضوية مكانيا وزمانيا وفقا للرطوبة النسبية المحددة لنمو النبات وترطيب التربة وزيادة المادة العضوية فيها.</a:t>
            </a:r>
            <a:endParaRPr lang="ar-SA" dirty="0"/>
          </a:p>
        </p:txBody>
      </p:sp>
    </p:spTree>
    <p:extLst>
      <p:ext uri="{BB962C8B-B14F-4D97-AF65-F5344CB8AC3E}">
        <p14:creationId xmlns:p14="http://schemas.microsoft.com/office/powerpoint/2010/main" val="23383440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اهم المواضيع التي نتناولها </a:t>
            </a:r>
            <a:endParaRPr lang="ar-SA" dirty="0"/>
          </a:p>
        </p:txBody>
      </p:sp>
      <p:sp>
        <p:nvSpPr>
          <p:cNvPr id="3" name="عنصر نائب للمحتوى 2"/>
          <p:cNvSpPr>
            <a:spLocks noGrp="1"/>
          </p:cNvSpPr>
          <p:nvPr>
            <p:ph idx="1"/>
          </p:nvPr>
        </p:nvSpPr>
        <p:spPr>
          <a:gradFill>
            <a:gsLst>
              <a:gs pos="0">
                <a:srgbClr val="FFEFD1"/>
              </a:gs>
              <a:gs pos="64999">
                <a:srgbClr val="F0EBD5"/>
              </a:gs>
              <a:gs pos="100000">
                <a:srgbClr val="D1C39F"/>
              </a:gs>
            </a:gsLst>
            <a:lin ang="5400000" scaled="0"/>
          </a:gradFill>
        </p:spPr>
        <p:txBody>
          <a:bodyPr>
            <a:normAutofit lnSpcReduction="10000"/>
          </a:bodyPr>
          <a:lstStyle/>
          <a:p>
            <a:r>
              <a:rPr lang="ar-SA" dirty="0">
                <a:solidFill>
                  <a:srgbClr val="FF0000"/>
                </a:solidFill>
              </a:rPr>
              <a:t>صور المغذيات (العناصر الغذائية )في </a:t>
            </a:r>
            <a:r>
              <a:rPr lang="ar-SA" dirty="0" smtClean="0">
                <a:solidFill>
                  <a:srgbClr val="FF0000"/>
                </a:solidFill>
              </a:rPr>
              <a:t>التربة</a:t>
            </a:r>
          </a:p>
          <a:p>
            <a:r>
              <a:rPr lang="ar-SA" dirty="0" smtClean="0">
                <a:solidFill>
                  <a:srgbClr val="FF0000"/>
                </a:solidFill>
              </a:rPr>
              <a:t>المادة العضوية </a:t>
            </a:r>
          </a:p>
          <a:p>
            <a:r>
              <a:rPr lang="ar-SA" dirty="0" smtClean="0">
                <a:solidFill>
                  <a:srgbClr val="FF0000"/>
                </a:solidFill>
              </a:rPr>
              <a:t>مصادر المادة العضوية </a:t>
            </a:r>
          </a:p>
          <a:p>
            <a:pPr>
              <a:tabLst>
                <a:tab pos="3314700" algn="l"/>
              </a:tabLst>
            </a:pPr>
            <a:r>
              <a:rPr lang="ar-SA" dirty="0" smtClean="0">
                <a:solidFill>
                  <a:srgbClr val="FF0000"/>
                </a:solidFill>
              </a:rPr>
              <a:t>الدبال </a:t>
            </a:r>
          </a:p>
          <a:p>
            <a:r>
              <a:rPr lang="ar-SA" dirty="0" smtClean="0">
                <a:solidFill>
                  <a:srgbClr val="FF0000"/>
                </a:solidFill>
              </a:rPr>
              <a:t>العوامل المؤثرة في تكوين الدبال </a:t>
            </a:r>
          </a:p>
          <a:p>
            <a:r>
              <a:rPr lang="ar-SA" dirty="0">
                <a:solidFill>
                  <a:srgbClr val="FF0000"/>
                </a:solidFill>
              </a:rPr>
              <a:t>مصادر المادة العضوية في </a:t>
            </a:r>
            <a:r>
              <a:rPr lang="ar-SA" dirty="0" smtClean="0">
                <a:solidFill>
                  <a:srgbClr val="FF0000"/>
                </a:solidFill>
              </a:rPr>
              <a:t>الطاقة</a:t>
            </a:r>
          </a:p>
          <a:p>
            <a:r>
              <a:rPr lang="ar-SA" dirty="0">
                <a:solidFill>
                  <a:srgbClr val="FF0000"/>
                </a:solidFill>
              </a:rPr>
              <a:t>العوامل المؤثرة في قيم المادة العضوية في </a:t>
            </a:r>
            <a:r>
              <a:rPr lang="ar-SA" dirty="0" smtClean="0">
                <a:solidFill>
                  <a:srgbClr val="FF0000"/>
                </a:solidFill>
              </a:rPr>
              <a:t>التربة</a:t>
            </a:r>
          </a:p>
          <a:p>
            <a:r>
              <a:rPr lang="ar-SA" dirty="0">
                <a:solidFill>
                  <a:srgbClr val="FF0000"/>
                </a:solidFill>
              </a:rPr>
              <a:t>تأثير المادة العضوية في الصفات الفيزيائية في التربة:- </a:t>
            </a:r>
          </a:p>
          <a:p>
            <a:endParaRPr lang="ar-SA" dirty="0" smtClean="0">
              <a:solidFill>
                <a:srgbClr val="FF0000"/>
              </a:solidFill>
            </a:endParaRPr>
          </a:p>
          <a:p>
            <a:endParaRPr lang="ar-SA" dirty="0" smtClean="0"/>
          </a:p>
          <a:p>
            <a:endParaRPr lang="ar-SA" dirty="0" smtClean="0"/>
          </a:p>
          <a:p>
            <a:endParaRPr lang="ar-SA" dirty="0"/>
          </a:p>
        </p:txBody>
      </p:sp>
    </p:spTree>
    <p:extLst>
      <p:ext uri="{BB962C8B-B14F-4D97-AF65-F5344CB8AC3E}">
        <p14:creationId xmlns:p14="http://schemas.microsoft.com/office/powerpoint/2010/main" val="29602839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457200"/>
            <a:ext cx="8229600" cy="5668963"/>
          </a:xfrm>
          <a:solidFill>
            <a:schemeClr val="accent6">
              <a:lumMod val="20000"/>
              <a:lumOff val="80000"/>
            </a:schemeClr>
          </a:solidFill>
        </p:spPr>
        <p:txBody>
          <a:bodyPr>
            <a:normAutofit lnSpcReduction="10000"/>
          </a:bodyPr>
          <a:lstStyle/>
          <a:p>
            <a:pPr marL="0" indent="0">
              <a:buNone/>
            </a:pPr>
            <a:r>
              <a:rPr lang="ar-SA" dirty="0" smtClean="0"/>
              <a:t>د- النباتات الطبيعية:</a:t>
            </a:r>
          </a:p>
          <a:p>
            <a:pPr marL="0" indent="0">
              <a:buNone/>
            </a:pPr>
            <a:r>
              <a:rPr lang="ar-SA" dirty="0" smtClean="0"/>
              <a:t>يعد النبات الطبيعي المصدر المهم في تماسك دقائق التربة والمصدر الرئيسي للمادة العضوية فيها وهو احد مكوناتها الرئيسية والذي يمثل 5 % من مكونات التربة فكلما زاد النبات الطبيعي في التربة فزاد معه تواجد المادة العضوية نتيجة لتساقط الاوراق والسيقان وبقايا الجذور في التربة وعلى العكس من ذلك كلما نقص تواجد النبات الطبيعي لتربة ما قد ادى الى انخفاض تواجد المادة العضوية وذلك لقلة جذور النبات واوراقه وفروعه الساقطة في التربة فالترب ذات التصحر تكون فقيرة في نباتاتها وفي مادتها العضوية على عكس الترب التي تقع في المدارات الرطبة وشديدة الرطوبة فتمتاز بزيادة الكثافة النباتية وبالتالي زيادة تراكم وسقوط الاوراق والسيقان </a:t>
            </a:r>
            <a:endParaRPr lang="ar-SA" dirty="0"/>
          </a:p>
        </p:txBody>
      </p:sp>
    </p:spTree>
    <p:extLst>
      <p:ext uri="{BB962C8B-B14F-4D97-AF65-F5344CB8AC3E}">
        <p14:creationId xmlns:p14="http://schemas.microsoft.com/office/powerpoint/2010/main" val="2952660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rot="10516285">
            <a:off x="421727" y="-314394"/>
            <a:ext cx="8229600" cy="45719"/>
          </a:xfrm>
        </p:spPr>
        <p:txBody>
          <a:bodyPr>
            <a:normAutofit fontScale="90000"/>
          </a:bodyPr>
          <a:lstStyle/>
          <a:p>
            <a:endParaRPr lang="ar-SA" dirty="0"/>
          </a:p>
        </p:txBody>
      </p:sp>
      <p:sp>
        <p:nvSpPr>
          <p:cNvPr id="3" name="عنصر نائب للمحتوى 2"/>
          <p:cNvSpPr>
            <a:spLocks noGrp="1"/>
          </p:cNvSpPr>
          <p:nvPr>
            <p:ph idx="1"/>
          </p:nvPr>
        </p:nvSpPr>
        <p:spPr>
          <a:xfrm>
            <a:off x="457200" y="304800"/>
            <a:ext cx="8229600" cy="5821363"/>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Autofit/>
          </a:bodyPr>
          <a:lstStyle/>
          <a:p>
            <a:pPr marL="0" indent="0" algn="just">
              <a:buNone/>
            </a:pPr>
            <a:r>
              <a:rPr lang="ar-SA" sz="2800" dirty="0" smtClean="0"/>
              <a:t>والجذور النباتية فيها وبالتالي زيادة قيمتها العضوية في التربة وهناك مناطق تقع وسطا بين الترب عالية المادة العضوية وبين منخفضة التربة العضوية، وكذلك هناك تباين في المادة العضوية مكانيا وزمانيا وفقا </a:t>
            </a:r>
            <a:r>
              <a:rPr lang="ar-SA" sz="2800" dirty="0" err="1" smtClean="0"/>
              <a:t>لنسجات</a:t>
            </a:r>
            <a:r>
              <a:rPr lang="ar-SA" sz="2800" dirty="0" smtClean="0"/>
              <a:t> التربة فنلاحظ الترب الطينية اكثر مادة عضوية من الترب الرملية ونلاحظ انيا الترب السطحية هي اكثر مادة عضوية من الترب تحت السطح فترب الاهوار والمستنقعات تحتوي على العديد من النباتات المائية مثل القصب والبردي </a:t>
            </a:r>
            <a:r>
              <a:rPr lang="ar-SA" sz="2800" dirty="0" err="1" smtClean="0"/>
              <a:t>والشمبلان</a:t>
            </a:r>
            <a:r>
              <a:rPr lang="ar-SA" sz="2800" dirty="0" smtClean="0"/>
              <a:t> والشرع... الخ فهي تمتاز بمادة عضوية اكثر من غيرها على عكس الترب الصحراوية التي تمتاز بوجود الشوك والعاقول </a:t>
            </a:r>
            <a:r>
              <a:rPr lang="ar-SA" sz="2800" dirty="0" err="1" smtClean="0"/>
              <a:t>والحلبان</a:t>
            </a:r>
            <a:r>
              <a:rPr lang="ar-SA" sz="2800" dirty="0" smtClean="0"/>
              <a:t> وهذا يؤدي الى قلة المادة العضوية فيها. اما سقوط الامطار شتويا مقارنة </a:t>
            </a:r>
            <a:r>
              <a:rPr lang="ar-SA" sz="2800" dirty="0" err="1" smtClean="0"/>
              <a:t>بالامطار</a:t>
            </a:r>
            <a:r>
              <a:rPr lang="ar-SA" sz="2800" dirty="0" smtClean="0"/>
              <a:t> صيفا فنلاحظ ان امطار الشتاء تكون اكثر كثافة نباتية مقارنة بالصيف واكثر مادة عضوية فيها والترب السطحية بعمق (0-30) هي اكثر مادة عضوية من الترب تحت السطح والترب الرملية هي اقل مادة عضوية من الطينية </a:t>
            </a:r>
            <a:r>
              <a:rPr lang="ar-SA" sz="2800" dirty="0" err="1" smtClean="0"/>
              <a:t>والمزيجية</a:t>
            </a:r>
            <a:r>
              <a:rPr lang="ar-SA" sz="2800" dirty="0" smtClean="0"/>
              <a:t> </a:t>
            </a:r>
            <a:endParaRPr lang="ar-SA" sz="2800" dirty="0"/>
          </a:p>
        </p:txBody>
      </p:sp>
    </p:spTree>
    <p:extLst>
      <p:ext uri="{BB962C8B-B14F-4D97-AF65-F5344CB8AC3E}">
        <p14:creationId xmlns:p14="http://schemas.microsoft.com/office/powerpoint/2010/main" val="5774131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62000"/>
            <a:ext cx="8229600" cy="457200"/>
          </a:xfrm>
        </p:spPr>
        <p:txBody>
          <a:bodyPr>
            <a:normAutofit fontScale="90000"/>
          </a:bodyPr>
          <a:lstStyle/>
          <a:p>
            <a:endParaRPr lang="ar-SA" dirty="0"/>
          </a:p>
        </p:txBody>
      </p:sp>
      <p:sp>
        <p:nvSpPr>
          <p:cNvPr id="3" name="عنصر نائب للمحتوى 2"/>
          <p:cNvSpPr>
            <a:spLocks noGrp="1"/>
          </p:cNvSpPr>
          <p:nvPr>
            <p:ph idx="1"/>
          </p:nvPr>
        </p:nvSpPr>
        <p:spPr>
          <a:xfrm>
            <a:off x="457200" y="76200"/>
            <a:ext cx="8229600" cy="6400800"/>
          </a:xfrm>
          <a:solidFill>
            <a:schemeClr val="accent6">
              <a:lumMod val="20000"/>
              <a:lumOff val="80000"/>
            </a:schemeClr>
          </a:solidFill>
        </p:spPr>
        <p:txBody>
          <a:bodyPr>
            <a:normAutofit fontScale="92500" lnSpcReduction="10000"/>
          </a:bodyPr>
          <a:lstStyle/>
          <a:p>
            <a:r>
              <a:rPr lang="ar-SA" dirty="0" smtClean="0"/>
              <a:t>2 -الدورات الزراعية:- </a:t>
            </a:r>
          </a:p>
          <a:p>
            <a:r>
              <a:rPr lang="ar-SA" dirty="0" smtClean="0"/>
              <a:t>تلعب الدورات الزراعية دورا مهما في زيادة وانخفاض المادة العضوية في التربة فنلاحظ ان التربة ذات الدورات الزراعية معينة تحتفظ بقيم من المادة العضوية معلومة عكس الترب التي لا تزرع فيها نباتات لان التربة ذات دورات زراعية تزرع فيها نباتات بقولية ذات جذور واوراق وسيقان متساقطة في كل موسم تتجمع في الترب وتكون مادة عضوية كذلك تليها سنوات اخرى تزرع بنباتات اخرى قد تعمل على تجهيز </a:t>
            </a:r>
            <a:r>
              <a:rPr lang="ar-SA" dirty="0"/>
              <a:t>الارض بالمادة العضوية </a:t>
            </a:r>
            <a:r>
              <a:rPr lang="ar-SA" dirty="0" err="1" smtClean="0"/>
              <a:t>فالارض</a:t>
            </a:r>
            <a:r>
              <a:rPr lang="ar-SA" dirty="0" smtClean="0"/>
              <a:t> </a:t>
            </a:r>
            <a:r>
              <a:rPr lang="ar-SA" dirty="0"/>
              <a:t>المزروعة تحتوي على جذور نباتية واوراق وسيقان اكثر ومخلفات نباتية وافرازات جذرية من حوامض عضوية وهرمونات وانزيمات وفيتامينات من الميكروبات مقارنة </a:t>
            </a:r>
            <a:r>
              <a:rPr lang="ar-SA" dirty="0" err="1" smtClean="0"/>
              <a:t>بالاراضي</a:t>
            </a:r>
            <a:r>
              <a:rPr lang="ar-SA" dirty="0" smtClean="0"/>
              <a:t> </a:t>
            </a:r>
            <a:r>
              <a:rPr lang="ar-SA" dirty="0"/>
              <a:t>غير المزروعة. وقد تزرع بعض الترب في كل مواسم </a:t>
            </a:r>
            <a:r>
              <a:rPr lang="ar-SA" dirty="0" smtClean="0"/>
              <a:t>والاخرى </a:t>
            </a:r>
            <a:r>
              <a:rPr lang="ar-SA" dirty="0"/>
              <a:t>تزرع بموسم واحد فقط فهذا يحدث تباين بتواجد المادة العضوية في التربة</a:t>
            </a:r>
          </a:p>
        </p:txBody>
      </p:sp>
    </p:spTree>
    <p:extLst>
      <p:ext uri="{BB962C8B-B14F-4D97-AF65-F5344CB8AC3E}">
        <p14:creationId xmlns:p14="http://schemas.microsoft.com/office/powerpoint/2010/main" val="26276964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838200"/>
            <a:ext cx="8229600" cy="304800"/>
          </a:xfrm>
        </p:spPr>
        <p:txBody>
          <a:bodyPr>
            <a:normAutofit fontScale="90000"/>
          </a:bodyPr>
          <a:lstStyle/>
          <a:p>
            <a:endParaRPr lang="ar-SA" dirty="0"/>
          </a:p>
        </p:txBody>
      </p:sp>
      <p:sp>
        <p:nvSpPr>
          <p:cNvPr id="3" name="عنصر نائب للمحتوى 2"/>
          <p:cNvSpPr>
            <a:spLocks noGrp="1"/>
          </p:cNvSpPr>
          <p:nvPr>
            <p:ph idx="1"/>
          </p:nvPr>
        </p:nvSpPr>
        <p:spPr>
          <a:xfrm>
            <a:off x="457200" y="228600"/>
            <a:ext cx="8229600" cy="4525963"/>
          </a:xfrm>
        </p:spPr>
        <p:txBody>
          <a:bodyPr>
            <a:normAutofit fontScale="85000" lnSpcReduction="20000"/>
          </a:bodyPr>
          <a:lstStyle/>
          <a:p>
            <a:r>
              <a:rPr lang="ar-SA" dirty="0" smtClean="0"/>
              <a:t>. 3 -الفعاليات البشرية :</a:t>
            </a:r>
          </a:p>
          <a:p>
            <a:r>
              <a:rPr lang="ar-SA" dirty="0" smtClean="0"/>
              <a:t>- تلعب دورا ادارة العمليات البشرية </a:t>
            </a:r>
            <a:r>
              <a:rPr lang="ar-SA" dirty="0" err="1" smtClean="0"/>
              <a:t>لامداد</a:t>
            </a:r>
            <a:r>
              <a:rPr lang="ar-SA" dirty="0" smtClean="0"/>
              <a:t> الترب بالمادة العضوية فنلاحظ بعض الترب تستلم مخلفات عضوية من المعامل والمصانع والمحطات الزراعية وكذلك مع مياه الصرف الصحي واضافة مياه </a:t>
            </a:r>
            <a:r>
              <a:rPr lang="ar-SA" dirty="0"/>
              <a:t>المجاري ومياه الري او اضافة </a:t>
            </a:r>
            <a:r>
              <a:rPr lang="ar-SA" dirty="0" smtClean="0"/>
              <a:t>الاسمدة </a:t>
            </a:r>
            <a:r>
              <a:rPr lang="ar-SA" dirty="0"/>
              <a:t>العضوية كاليوريا او مخلفات </a:t>
            </a:r>
            <a:r>
              <a:rPr lang="ar-SA" dirty="0" err="1"/>
              <a:t>الكمبوست</a:t>
            </a:r>
            <a:r>
              <a:rPr lang="ar-SA" dirty="0"/>
              <a:t> او اضافة شاي المجاري او حماة المجاري او اضافة المخلفات الحيوانية من دم </a:t>
            </a:r>
            <a:r>
              <a:rPr lang="ar-SA" dirty="0" smtClean="0"/>
              <a:t>وفضلات </a:t>
            </a:r>
            <a:r>
              <a:rPr lang="ar-SA" dirty="0"/>
              <a:t>الى التربة وبالتالي تجمعها بوجود </a:t>
            </a:r>
            <a:r>
              <a:rPr lang="ar-SA" dirty="0" smtClean="0"/>
              <a:t>الاحياء </a:t>
            </a:r>
            <a:r>
              <a:rPr lang="ar-SA" dirty="0"/>
              <a:t>المجهرية تعمل على تفككها </a:t>
            </a:r>
            <a:r>
              <a:rPr lang="ar-SA" dirty="0" err="1"/>
              <a:t>بايلوجيا</a:t>
            </a:r>
            <a:r>
              <a:rPr lang="ar-SA" dirty="0"/>
              <a:t> الى الصور غير عضوية وجاهزة للنبات وبالتالي تتعلق خصوبة التربة بتحلل مادتها العضوية وبنشاط احيائها المجهرية وانزيماتها المفرزة والظروف البيئية </a:t>
            </a:r>
            <a:r>
              <a:rPr lang="ar-SA" dirty="0" smtClean="0"/>
              <a:t>الملائمة </a:t>
            </a:r>
            <a:r>
              <a:rPr lang="ar-SA" dirty="0"/>
              <a:t>لذلك فهذه </a:t>
            </a:r>
            <a:r>
              <a:rPr lang="ar-SA" dirty="0" smtClean="0"/>
              <a:t>الاضافات والادارة </a:t>
            </a:r>
            <a:r>
              <a:rPr lang="ar-SA" dirty="0"/>
              <a:t>هي التي تعمل على التحكم في زيادة المادة العضوية في التربة او نقصانها. </a:t>
            </a:r>
          </a:p>
          <a:p>
            <a:endParaRPr lang="ar-SA" dirty="0"/>
          </a:p>
        </p:txBody>
      </p:sp>
    </p:spTree>
    <p:extLst>
      <p:ext uri="{BB962C8B-B14F-4D97-AF65-F5344CB8AC3E}">
        <p14:creationId xmlns:p14="http://schemas.microsoft.com/office/powerpoint/2010/main" val="17491540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381000"/>
            <a:ext cx="8229600" cy="5745163"/>
          </a:xfrm>
          <a:solidFill>
            <a:schemeClr val="accent6">
              <a:lumMod val="20000"/>
              <a:lumOff val="80000"/>
            </a:schemeClr>
          </a:solidFill>
        </p:spPr>
        <p:txBody>
          <a:bodyPr>
            <a:normAutofit/>
          </a:bodyPr>
          <a:lstStyle/>
          <a:p>
            <a:r>
              <a:rPr lang="ar-SA" dirty="0" smtClean="0"/>
              <a:t>4-الملوحة:- </a:t>
            </a:r>
          </a:p>
          <a:p>
            <a:r>
              <a:rPr lang="ar-SA" dirty="0" smtClean="0"/>
              <a:t>تؤثر الملوحة على تواجد قيم المادة العضوية فكلما كانت التربة غير ملحية والظروف ملائمة لنمو النباتات كلما ادى الى زيادة نمو الاعشاب في التربة عند توفر الرطوبة وبالتالي زيادة تساقط الاوراق والسيقان وزيادة نمو جذور النبات وبالتالي زيادة قيم المادة العضوية في المناطق غير الملحية اما في الترب الملحية فأن نمو النبات يكون فيها قليل باستثناء النباتات المقاومة للملوحة والنباتات الملحية وهذا يقلل من كثافة النباتية وبالتال ي يقلل من تواجد المادة العضوية.</a:t>
            </a:r>
            <a:endParaRPr lang="ar-SA" dirty="0"/>
          </a:p>
        </p:txBody>
      </p:sp>
    </p:spTree>
    <p:extLst>
      <p:ext uri="{BB962C8B-B14F-4D97-AF65-F5344CB8AC3E}">
        <p14:creationId xmlns:p14="http://schemas.microsoft.com/office/powerpoint/2010/main" val="30363202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457200"/>
            <a:ext cx="8229600" cy="6324600"/>
          </a:xfrm>
          <a:solidFill>
            <a:schemeClr val="accent6">
              <a:lumMod val="20000"/>
              <a:lumOff val="80000"/>
            </a:schemeClr>
          </a:solidFill>
        </p:spPr>
        <p:txBody>
          <a:bodyPr>
            <a:normAutofit/>
          </a:bodyPr>
          <a:lstStyle/>
          <a:p>
            <a:pPr marL="0" indent="0">
              <a:buNone/>
            </a:pPr>
            <a:r>
              <a:rPr lang="ar-SA" dirty="0" smtClean="0"/>
              <a:t>5- التربة وقيم </a:t>
            </a:r>
            <a:r>
              <a:rPr lang="en-GB" dirty="0" smtClean="0"/>
              <a:t>pH </a:t>
            </a:r>
            <a:r>
              <a:rPr lang="ar-SA" dirty="0" err="1" smtClean="0"/>
              <a:t>وكاربونات</a:t>
            </a:r>
            <a:r>
              <a:rPr lang="ar-SA" dirty="0" smtClean="0"/>
              <a:t> الكالسيوم :-</a:t>
            </a:r>
          </a:p>
          <a:p>
            <a:pPr marL="0" indent="0">
              <a:buNone/>
            </a:pPr>
            <a:r>
              <a:rPr lang="ar-SA" dirty="0" smtClean="0"/>
              <a:t> لهذه الصفات تأثير على قيم المادة العضوية في التربة فلاحظ ان التربة الرملية والصحراوية فقيرة في عناصرها الغذائية وتكون مادتها العضوية قليل على عكس الترب الطينية التي تمتاز بكمية وقيم المادة العضوية اكثر من ذلك كما ان قيم </a:t>
            </a:r>
            <a:r>
              <a:rPr lang="en-GB" dirty="0" smtClean="0"/>
              <a:t>pH </a:t>
            </a:r>
            <a:r>
              <a:rPr lang="ar-SA" dirty="0" smtClean="0"/>
              <a:t>تلعب دورا مهما في تحكم المادة العضوية فهناك </a:t>
            </a:r>
            <a:r>
              <a:rPr lang="en-GB" dirty="0" smtClean="0"/>
              <a:t>pH </a:t>
            </a:r>
            <a:r>
              <a:rPr lang="ar-SA" dirty="0" smtClean="0"/>
              <a:t>تكون فيها معظم العناصر مناسبة لنمو النبات وزيادة كثافته وبالتالي زيادة المادة العضوية وهذا ما يتعلق بإضافة </a:t>
            </a:r>
            <a:r>
              <a:rPr lang="ar-SA" dirty="0" err="1" smtClean="0"/>
              <a:t>الكاربونات</a:t>
            </a:r>
            <a:r>
              <a:rPr lang="ar-SA" dirty="0" smtClean="0"/>
              <a:t> الكالسيوم للترب الحامضية تعمل على زيادة نمو النبات وزيادة نموه الخضري وبالتالي زيادة مادته العضوية في التربة بعد تساقط المخلفات النباتية المختلفة في التربة</a:t>
            </a:r>
            <a:endParaRPr lang="ar-SA" dirty="0"/>
          </a:p>
        </p:txBody>
      </p:sp>
    </p:spTree>
    <p:extLst>
      <p:ext uri="{BB962C8B-B14F-4D97-AF65-F5344CB8AC3E}">
        <p14:creationId xmlns:p14="http://schemas.microsoft.com/office/powerpoint/2010/main" val="34800485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228600"/>
            <a:ext cx="8229600" cy="6324600"/>
          </a:xfrm>
          <a:solidFill>
            <a:schemeClr val="accent6">
              <a:lumMod val="20000"/>
              <a:lumOff val="80000"/>
            </a:schemeClr>
          </a:solidFill>
        </p:spPr>
        <p:txBody>
          <a:bodyPr>
            <a:normAutofit/>
          </a:bodyPr>
          <a:lstStyle/>
          <a:p>
            <a:r>
              <a:rPr lang="ar-SA" dirty="0" smtClean="0">
                <a:solidFill>
                  <a:srgbClr val="FF0000"/>
                </a:solidFill>
              </a:rPr>
              <a:t>تأثير المادة العضوية في الصفات الفيزيائية في التربة:- </a:t>
            </a:r>
          </a:p>
          <a:p>
            <a:r>
              <a:rPr lang="ar-SA" dirty="0" smtClean="0"/>
              <a:t>تنتج المادة العضوية حصيلة المخلفات النباتية والحيوانية والميكرو بيولوجية الميتة في التربة والكاربون وهو الحجر الاساس في ارتباط المادة العضوية ولا سيما مع المواد المعدنية وعند اضافة تلك المخلفات العضوية النباتية الى تأثيرها في خواص التربة الفيزيائية وذلك عن طريق: </a:t>
            </a:r>
            <a:endParaRPr lang="ar-SA" dirty="0"/>
          </a:p>
        </p:txBody>
      </p:sp>
    </p:spTree>
    <p:extLst>
      <p:ext uri="{BB962C8B-B14F-4D97-AF65-F5344CB8AC3E}">
        <p14:creationId xmlns:p14="http://schemas.microsoft.com/office/powerpoint/2010/main" val="2954873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533400"/>
            <a:ext cx="8229600" cy="5592763"/>
          </a:xfrm>
          <a:solidFill>
            <a:schemeClr val="accent6">
              <a:lumMod val="20000"/>
              <a:lumOff val="80000"/>
            </a:schemeClr>
          </a:solidFill>
        </p:spPr>
        <p:txBody>
          <a:bodyPr/>
          <a:lstStyle/>
          <a:p>
            <a:r>
              <a:rPr lang="ar-SA" dirty="0" smtClean="0"/>
              <a:t>1-تعمل </a:t>
            </a:r>
            <a:r>
              <a:rPr lang="ar-SA" dirty="0"/>
              <a:t>المادة العضوية على انخفاض الكثافة الظاهرية في </a:t>
            </a:r>
            <a:r>
              <a:rPr lang="ar-SA" dirty="0" smtClean="0"/>
              <a:t>التربة</a:t>
            </a:r>
          </a:p>
          <a:p>
            <a:r>
              <a:rPr lang="ar-SA" dirty="0" smtClean="0"/>
              <a:t> </a:t>
            </a:r>
            <a:r>
              <a:rPr lang="ar-SA" dirty="0"/>
              <a:t>والكثافة </a:t>
            </a:r>
            <a:r>
              <a:rPr lang="ar-SA" dirty="0" smtClean="0"/>
              <a:t>الظاهرية </a:t>
            </a:r>
            <a:r>
              <a:rPr lang="ar-SA" dirty="0"/>
              <a:t>هي كتلة وحدة الحجم وتقدر بـ غم / </a:t>
            </a:r>
            <a:r>
              <a:rPr lang="ar-SA" dirty="0" smtClean="0"/>
              <a:t>سم</a:t>
            </a:r>
            <a:r>
              <a:rPr lang="ar-SA" sz="2400" dirty="0" smtClean="0"/>
              <a:t>3</a:t>
            </a:r>
            <a:r>
              <a:rPr lang="ar-SA" dirty="0" smtClean="0"/>
              <a:t> </a:t>
            </a:r>
            <a:r>
              <a:rPr lang="ar-SA" dirty="0"/>
              <a:t>وتعمل على زيادة حجم نفس الكتلة وبالتالي تخفض قيم الكثافة الظاهرية، </a:t>
            </a:r>
            <a:r>
              <a:rPr lang="ar-SA" dirty="0" smtClean="0"/>
              <a:t>لان </a:t>
            </a:r>
            <a:r>
              <a:rPr lang="ar-SA" dirty="0"/>
              <a:t>استخراج الكثافة الظاهرية للتربة هو الكتلة / الحجم وبما ان الحجم يزداد بوجود المادة العضوية ولنفس الكتلة </a:t>
            </a:r>
            <a:r>
              <a:rPr lang="ar-SA" dirty="0" smtClean="0"/>
              <a:t>(وزنها) </a:t>
            </a:r>
            <a:r>
              <a:rPr lang="ar-SA" dirty="0"/>
              <a:t>فان الكثافة الظاهرية تقل </a:t>
            </a:r>
            <a:r>
              <a:rPr lang="ar-SA" dirty="0" err="1" smtClean="0"/>
              <a:t>لانها</a:t>
            </a:r>
            <a:r>
              <a:rPr lang="ar-SA" dirty="0" smtClean="0"/>
              <a:t> </a:t>
            </a:r>
            <a:r>
              <a:rPr lang="ar-SA" dirty="0"/>
              <a:t>تتناسب عكسيا مع الحجم</a:t>
            </a:r>
          </a:p>
        </p:txBody>
      </p:sp>
    </p:spTree>
    <p:extLst>
      <p:ext uri="{BB962C8B-B14F-4D97-AF65-F5344CB8AC3E}">
        <p14:creationId xmlns:p14="http://schemas.microsoft.com/office/powerpoint/2010/main" val="25023341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E6DCAC"/>
            </a:gs>
            <a:gs pos="12000">
              <a:srgbClr val="E6D78A"/>
            </a:gs>
            <a:gs pos="30000">
              <a:srgbClr val="C7AC4C"/>
            </a:gs>
            <a:gs pos="45000">
              <a:srgbClr val="E6D78A"/>
            </a:gs>
            <a:gs pos="77000">
              <a:srgbClr val="C7AC4C"/>
            </a:gs>
            <a:gs pos="100000">
              <a:srgbClr val="E6DCAC"/>
            </a:gs>
          </a:gsLst>
          <a:lin ang="5400000" scaled="0"/>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533400"/>
          </a:xfrm>
        </p:spPr>
        <p:txBody>
          <a:bodyPr>
            <a:normAutofit fontScale="90000"/>
          </a:bodyPr>
          <a:lstStyle/>
          <a:p>
            <a:endParaRPr lang="ar-SA" dirty="0"/>
          </a:p>
        </p:txBody>
      </p:sp>
      <p:sp>
        <p:nvSpPr>
          <p:cNvPr id="3" name="عنصر نائب للمحتوى 2"/>
          <p:cNvSpPr>
            <a:spLocks noGrp="1"/>
          </p:cNvSpPr>
          <p:nvPr>
            <p:ph idx="1"/>
          </p:nvPr>
        </p:nvSpPr>
        <p:spPr>
          <a:xfrm>
            <a:off x="457200" y="304800"/>
            <a:ext cx="8229600" cy="5821363"/>
          </a:xfrm>
        </p:spPr>
        <p:txBody>
          <a:bodyPr>
            <a:normAutofit fontScale="92500" lnSpcReduction="10000"/>
          </a:bodyPr>
          <a:lstStyle/>
          <a:p>
            <a:r>
              <a:rPr lang="ar-SA" dirty="0" smtClean="0"/>
              <a:t>2- تعمل المادة العضوية على زيادة ثباتيه تجمعات التربة وزيادة نسبة اشباع الماء فيها ويتم ذلك عن ان جزيئات الماء تكون متماسكة فيما بينها وهي جزيئات قطبية متصلة الواحدة </a:t>
            </a:r>
            <a:r>
              <a:rPr lang="ar-SA" dirty="0" err="1" smtClean="0"/>
              <a:t>بالاخرى</a:t>
            </a:r>
            <a:r>
              <a:rPr lang="ar-SA" dirty="0" smtClean="0"/>
              <a:t> في اصرة تساهمية بشكل سلسلة وهذه الجزيئات للماء تتصل مع جزيئة الماء الاخرى وفي الاصرة المتكونة بين الشحنة السالبة والموجبة جزيئات الماء القطبية كذلك يزداد تلاصق الماء في الترب الطينية ويقل في الترب الرملية الماء. لذلك تتحسن خواص الترب الرملية عند اضافة المادة العضوية اليها حتي تجعل مجاميعها تمسك الماء مثل )</a:t>
            </a:r>
            <a:r>
              <a:rPr lang="en-GB" dirty="0" smtClean="0"/>
              <a:t>COOH ) </a:t>
            </a:r>
            <a:r>
              <a:rPr lang="ar-SA" dirty="0" smtClean="0"/>
              <a:t>-)ومجاميع </a:t>
            </a:r>
            <a:r>
              <a:rPr lang="en-GB" dirty="0" smtClean="0"/>
              <a:t>OH ) </a:t>
            </a:r>
            <a:r>
              <a:rPr lang="ar-SA" dirty="0" smtClean="0"/>
              <a:t>-</a:t>
            </a:r>
            <a:r>
              <a:rPr lang="en-US" dirty="0" smtClean="0"/>
              <a:t>R</a:t>
            </a:r>
            <a:r>
              <a:rPr lang="ar-SA" dirty="0" smtClean="0"/>
              <a:t>  ) وبالتالي يزداد احتفاظ الترب بالماء وكذلك يقاس لها كمية من الطين ذات الشحنة السالبة التي تعمل على تكوين اصرة تساهمية بين الشحنة الطينية مع شحنة الهيدروجين في الماء وبذلك يزداد احتفاظ الترب الطينية بالماء </a:t>
            </a:r>
            <a:endParaRPr lang="ar-SA" dirty="0"/>
          </a:p>
        </p:txBody>
      </p:sp>
    </p:spTree>
    <p:extLst>
      <p:ext uri="{BB962C8B-B14F-4D97-AF65-F5344CB8AC3E}">
        <p14:creationId xmlns:p14="http://schemas.microsoft.com/office/powerpoint/2010/main" val="17910331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rot="10426791" flipV="1">
            <a:off x="355335" y="-1214609"/>
            <a:ext cx="8229600" cy="606011"/>
          </a:xfrm>
        </p:spPr>
        <p:txBody>
          <a:bodyPr>
            <a:normAutofit fontScale="90000"/>
          </a:bodyPr>
          <a:lstStyle/>
          <a:p>
            <a:endParaRPr lang="ar-SA"/>
          </a:p>
        </p:txBody>
      </p:sp>
      <p:sp>
        <p:nvSpPr>
          <p:cNvPr id="3" name="عنصر نائب للمحتوى 2"/>
          <p:cNvSpPr>
            <a:spLocks noGrp="1"/>
          </p:cNvSpPr>
          <p:nvPr>
            <p:ph idx="1"/>
          </p:nvPr>
        </p:nvSpPr>
        <p:spPr>
          <a:xfrm>
            <a:off x="457200" y="304800"/>
            <a:ext cx="8229600" cy="5821363"/>
          </a:xfrm>
        </p:spPr>
        <p:txBody>
          <a:bodyPr>
            <a:normAutofit/>
          </a:bodyPr>
          <a:lstStyle/>
          <a:p>
            <a:pPr marL="0" indent="0">
              <a:buNone/>
            </a:pPr>
            <a:r>
              <a:rPr lang="ar-SA" dirty="0" smtClean="0"/>
              <a:t>وبالتالي اكثر احتفاظا بالنشاط الحيوي للإحياء المجهرية وحدوث زيادة تحلل المادة العضوية فيها. والترب الناعمة ذات </a:t>
            </a:r>
            <a:r>
              <a:rPr lang="ar-SA" dirty="0" err="1" smtClean="0"/>
              <a:t>نسجات</a:t>
            </a:r>
            <a:r>
              <a:rPr lang="ar-SA" dirty="0" smtClean="0"/>
              <a:t> طينية تكون اكثر احتفاظا بالمادة العضوية ولا سيما ذات المساحات السطحية العالية تكون المادة العضوية فيها مدة اطول لان معادن الطين ذات مساحة سطحية واسعة وذات سعة تبادلية كأيونية عالية تعمل على امد مصاص المادة العضوية اليها وتخلصها من التحلل البيولوجي السريع. </a:t>
            </a:r>
          </a:p>
          <a:p>
            <a:pPr marL="0" indent="0">
              <a:buNone/>
            </a:pPr>
            <a:r>
              <a:rPr lang="ar-SA" dirty="0" smtClean="0"/>
              <a:t>3-وجود السكريات المتعددة في التربة </a:t>
            </a:r>
          </a:p>
          <a:p>
            <a:pPr marL="0" indent="0">
              <a:buNone/>
            </a:pPr>
            <a:r>
              <a:rPr lang="ar-SA" dirty="0" smtClean="0"/>
              <a:t>تعمل على ارتباطها المعنوي مع ثباتيه المجاميع في التربة لان هذه السكريات هي عبارة عن مواد لاحمة ومؤثرة في زيادة ثباتيه مجاميع التربة. </a:t>
            </a:r>
            <a:endParaRPr lang="ar-SA" dirty="0"/>
          </a:p>
        </p:txBody>
      </p:sp>
    </p:spTree>
    <p:extLst>
      <p:ext uri="{BB962C8B-B14F-4D97-AF65-F5344CB8AC3E}">
        <p14:creationId xmlns:p14="http://schemas.microsoft.com/office/powerpoint/2010/main" val="4051974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rot="10308045" flipV="1">
            <a:off x="384746" y="-1218181"/>
            <a:ext cx="8229600" cy="301684"/>
          </a:xfrm>
        </p:spPr>
        <p:txBody>
          <a:bodyPr>
            <a:normAutofit fontScale="90000"/>
          </a:bodyPr>
          <a:lstStyle/>
          <a:p>
            <a:endParaRPr lang="ar-SA" dirty="0"/>
          </a:p>
        </p:txBody>
      </p:sp>
      <p:sp>
        <p:nvSpPr>
          <p:cNvPr id="3" name="عنصر نائب للمحتوى 2"/>
          <p:cNvSpPr>
            <a:spLocks noGrp="1"/>
          </p:cNvSpPr>
          <p:nvPr>
            <p:ph idx="1"/>
          </p:nvPr>
        </p:nvSpPr>
        <p:spPr>
          <a:xfrm>
            <a:off x="0" y="0"/>
            <a:ext cx="9372600" cy="6583363"/>
          </a:xfrm>
          <a:solidFill>
            <a:schemeClr val="accent6">
              <a:lumMod val="20000"/>
              <a:lumOff val="80000"/>
            </a:schemeClr>
          </a:solidFill>
        </p:spPr>
        <p:txBody>
          <a:bodyPr>
            <a:normAutofit/>
          </a:bodyPr>
          <a:lstStyle/>
          <a:p>
            <a:r>
              <a:rPr lang="ar-SA" u="sng" dirty="0" smtClean="0"/>
              <a:t>صور المغذيات (العناصر الغذائية )في التربة</a:t>
            </a:r>
            <a:r>
              <a:rPr lang="ar-SA" dirty="0" smtClean="0"/>
              <a:t>:-</a:t>
            </a:r>
          </a:p>
          <a:p>
            <a:r>
              <a:rPr lang="ar-SA" dirty="0" smtClean="0"/>
              <a:t>توجد أشكال وصور متعددة لكل عنصر في التربة ويكون بالشكل </a:t>
            </a:r>
            <a:r>
              <a:rPr lang="ar-SA" dirty="0" err="1" smtClean="0"/>
              <a:t>االتي</a:t>
            </a:r>
            <a:r>
              <a:rPr lang="ar-SA" dirty="0" smtClean="0"/>
              <a:t>:</a:t>
            </a:r>
          </a:p>
          <a:p>
            <a:r>
              <a:rPr lang="ar-SA" dirty="0" smtClean="0"/>
              <a:t>1 -ذائب في محلول التربة ويكون جاهزا للامتصاص عندما يكون بالصورة الجاهزة للنبات.</a:t>
            </a:r>
          </a:p>
          <a:p>
            <a:r>
              <a:rPr lang="ar-SA" dirty="0" smtClean="0"/>
              <a:t>2 -يكون العنصر متبادل بين محلول التربة و(المعادن الصلبة والتبادل السطحي والنباتات الممتصة وهواء التربة والمادة العضوية فيها والامطار والتبخر والبزل)</a:t>
            </a:r>
          </a:p>
          <a:p>
            <a:r>
              <a:rPr lang="ar-SA" dirty="0" smtClean="0"/>
              <a:t>3-</a:t>
            </a:r>
            <a:r>
              <a:rPr lang="ar-SA" dirty="0"/>
              <a:t> -مثبت وقد يكون مثبت مؤقت </a:t>
            </a:r>
            <a:r>
              <a:rPr lang="ar-SA" dirty="0" err="1"/>
              <a:t>كاالالمونيوم</a:t>
            </a:r>
            <a:r>
              <a:rPr lang="ar-SA" dirty="0"/>
              <a:t> والبوتاسيوم بين طبقات الطين السفلى المتمددة </a:t>
            </a:r>
            <a:r>
              <a:rPr lang="ar-SA" dirty="0" smtClean="0"/>
              <a:t>1:2</a:t>
            </a:r>
            <a:r>
              <a:rPr lang="ar-SA" dirty="0"/>
              <a:t>او يكون </a:t>
            </a:r>
            <a:r>
              <a:rPr lang="ar-SA" dirty="0" err="1"/>
              <a:t>ممدص</a:t>
            </a:r>
            <a:r>
              <a:rPr lang="ar-SA" dirty="0"/>
              <a:t> على سطح المعادن ذات الطبقة الواحدة او ممتز على </a:t>
            </a:r>
            <a:r>
              <a:rPr lang="ar-SA" dirty="0" smtClean="0"/>
              <a:t>الاسطح ا </a:t>
            </a:r>
            <a:r>
              <a:rPr lang="ar-SA" dirty="0"/>
              <a:t>الخارجية لتلك معادن الطين والمركبات العضوية في الترب</a:t>
            </a:r>
          </a:p>
          <a:p>
            <a:endParaRPr lang="ar-SA" dirty="0"/>
          </a:p>
        </p:txBody>
      </p:sp>
    </p:spTree>
    <p:extLst>
      <p:ext uri="{BB962C8B-B14F-4D97-AF65-F5344CB8AC3E}">
        <p14:creationId xmlns:p14="http://schemas.microsoft.com/office/powerpoint/2010/main" val="23582020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rot="11604049" flipV="1">
            <a:off x="765710" y="-1320523"/>
            <a:ext cx="8098054" cy="81810"/>
          </a:xfrm>
        </p:spPr>
        <p:txBody>
          <a:bodyPr>
            <a:normAutofit fontScale="90000"/>
          </a:bodyPr>
          <a:lstStyle/>
          <a:p>
            <a:endParaRPr lang="ar-SA" dirty="0"/>
          </a:p>
        </p:txBody>
      </p:sp>
      <p:sp>
        <p:nvSpPr>
          <p:cNvPr id="3" name="عنصر نائب للمحتوى 2"/>
          <p:cNvSpPr>
            <a:spLocks noGrp="1"/>
          </p:cNvSpPr>
          <p:nvPr>
            <p:ph idx="1"/>
          </p:nvPr>
        </p:nvSpPr>
        <p:spPr>
          <a:xfrm>
            <a:off x="457200" y="457200"/>
            <a:ext cx="8229600" cy="5668963"/>
          </a:xfrm>
        </p:spPr>
        <p:txBody>
          <a:bodyPr>
            <a:noAutofit/>
          </a:bodyPr>
          <a:lstStyle/>
          <a:p>
            <a:r>
              <a:rPr lang="ar-SA" sz="2400" dirty="0" smtClean="0"/>
              <a:t>4- المحتوى الكلي من الكاربون العضوي في التربة بسبب زيادة في احجام المجاميع </a:t>
            </a:r>
            <a:r>
              <a:rPr lang="ar-SA" sz="2400" dirty="0" err="1" smtClean="0"/>
              <a:t>وبثباتيتها</a:t>
            </a:r>
            <a:r>
              <a:rPr lang="ar-SA" sz="2400" dirty="0" smtClean="0"/>
              <a:t>. </a:t>
            </a:r>
          </a:p>
          <a:p>
            <a:r>
              <a:rPr lang="ar-SA" sz="2400" dirty="0" smtClean="0"/>
              <a:t>5-زيادة تحلل المادة العضوية في التربة يعمل على زيادة انتفاخ التربة. </a:t>
            </a:r>
          </a:p>
          <a:p>
            <a:r>
              <a:rPr lang="ar-SA" sz="2400" dirty="0" smtClean="0"/>
              <a:t>6-تعمل المادة </a:t>
            </a:r>
            <a:r>
              <a:rPr lang="ar-SA" sz="2400" dirty="0" err="1" smtClean="0"/>
              <a:t>المتدبلة</a:t>
            </a:r>
            <a:r>
              <a:rPr lang="ar-SA" sz="2400" dirty="0" smtClean="0"/>
              <a:t> على زيادة قابلية التربة على مسك الماء لزيادة مساحتها السطحية النوعية العالية. ودور المادة العضوية </a:t>
            </a:r>
            <a:r>
              <a:rPr lang="ar-SA" sz="2400" dirty="0" err="1" smtClean="0"/>
              <a:t>فيزياويا</a:t>
            </a:r>
            <a:r>
              <a:rPr lang="ar-SA" sz="2400" dirty="0" smtClean="0"/>
              <a:t> مهم جدا فقد تعمل احجام المادة العضو </a:t>
            </a:r>
            <a:r>
              <a:rPr lang="ar-SA" sz="2400" dirty="0" err="1" smtClean="0"/>
              <a:t>ية</a:t>
            </a:r>
            <a:r>
              <a:rPr lang="ar-SA" sz="2400" dirty="0" smtClean="0"/>
              <a:t> الكبيرة (الخشنة) على زيادة الاحتفاظ بالماء وزيادة نسبته الجاهزة. اما القطع الصغيرة من المواد العضوية فهي تعمل مواد لاصقة ولاحمة بين حبيبات التربة بعد دخولها بين المسامات والفراغات البينية لجزيئات التربة. وتعمل المادة العضوية على امتصاص الحرارة من الجو لكون لونها الغامق مما يسهم في تعجيل انبات النبات ونمو البذور </a:t>
            </a:r>
            <a:r>
              <a:rPr lang="ar-SA" sz="2400" dirty="0"/>
              <a:t>وزيادة دفئ التربة وزيادة عمل وفعالية </a:t>
            </a:r>
            <a:r>
              <a:rPr lang="ar-SA" sz="2400" dirty="0" smtClean="0"/>
              <a:t>الاحياء </a:t>
            </a:r>
            <a:r>
              <a:rPr lang="ar-SA" sz="2400" dirty="0"/>
              <a:t>في التربة وبالتالي زيادة نشاطها وتعمل المادة العضوية على جعل التربة اقل تماسكا مما يسهل حركة جذور النبات </a:t>
            </a:r>
            <a:r>
              <a:rPr lang="ar-SA" sz="2400" dirty="0" err="1"/>
              <a:t>لألسفل</a:t>
            </a:r>
            <a:r>
              <a:rPr lang="ar-SA" sz="2400" dirty="0"/>
              <a:t> واختراق مقد التربة بسهولة وزيادة غيض </a:t>
            </a:r>
            <a:r>
              <a:rPr lang="ar-SA" sz="2400" dirty="0" smtClean="0"/>
              <a:t>الماء </a:t>
            </a:r>
            <a:r>
              <a:rPr lang="ar-SA" sz="2400" dirty="0"/>
              <a:t>في التربة وللمادة العضوية دورا مهما في تنظيم السعة </a:t>
            </a:r>
            <a:r>
              <a:rPr lang="ar-SA" sz="2400" dirty="0" smtClean="0"/>
              <a:t>التنظيمية </a:t>
            </a:r>
            <a:r>
              <a:rPr lang="ar-SA" sz="2400" dirty="0"/>
              <a:t>لتفاعل التربة وجعلها اقرب الى حالة التعادل</a:t>
            </a:r>
          </a:p>
        </p:txBody>
      </p:sp>
    </p:spTree>
    <p:extLst>
      <p:ext uri="{BB962C8B-B14F-4D97-AF65-F5344CB8AC3E}">
        <p14:creationId xmlns:p14="http://schemas.microsoft.com/office/powerpoint/2010/main" val="2379696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09600"/>
            <a:ext cx="8229600" cy="381000"/>
          </a:xfrm>
        </p:spPr>
        <p:txBody>
          <a:bodyPr>
            <a:normAutofit fontScale="90000"/>
          </a:bodyPr>
          <a:lstStyle/>
          <a:p>
            <a:endParaRPr lang="ar-SA" dirty="0"/>
          </a:p>
        </p:txBody>
      </p:sp>
      <p:sp>
        <p:nvSpPr>
          <p:cNvPr id="3" name="عنصر نائب للمحتوى 2"/>
          <p:cNvSpPr>
            <a:spLocks noGrp="1"/>
          </p:cNvSpPr>
          <p:nvPr>
            <p:ph idx="1"/>
          </p:nvPr>
        </p:nvSpPr>
        <p:spPr>
          <a:xfrm>
            <a:off x="457200" y="381000"/>
            <a:ext cx="8229600" cy="5745163"/>
          </a:xfrm>
        </p:spPr>
        <p:txBody>
          <a:bodyPr>
            <a:normAutofit lnSpcReduction="10000"/>
          </a:bodyPr>
          <a:lstStyle/>
          <a:p>
            <a:r>
              <a:rPr lang="ar-SA" dirty="0" smtClean="0"/>
              <a:t>4 </a:t>
            </a:r>
            <a:r>
              <a:rPr lang="ar-SA" dirty="0"/>
              <a:t>-ان يكون مثبت وضمن التراكيب البلورية لمعادن الطين  ويتم استخراجه </a:t>
            </a:r>
            <a:r>
              <a:rPr lang="ar-SA" dirty="0" err="1"/>
              <a:t>بالاذابة</a:t>
            </a:r>
            <a:r>
              <a:rPr lang="ar-SA" dirty="0"/>
              <a:t> الكيميائية للبلورة والمعادن او تكسيرها وتحطيمها اثنا ء الحرارة او حدوث عمليات تجويه وتعرية تؤثر في تحطيم معادن الطين ونقلها وترسبها</a:t>
            </a:r>
            <a:r>
              <a:rPr lang="ar-SA" dirty="0" smtClean="0"/>
              <a:t>.</a:t>
            </a:r>
          </a:p>
          <a:p>
            <a:r>
              <a:rPr lang="ar-SA" dirty="0" smtClean="0"/>
              <a:t>وقد يوجد العنصر في التربة بصور وحالات مختلفة كالحالة الصلبة </a:t>
            </a:r>
            <a:r>
              <a:rPr lang="ar-SA" dirty="0" err="1" smtClean="0"/>
              <a:t>كالاملاح</a:t>
            </a:r>
            <a:r>
              <a:rPr lang="ar-SA" dirty="0" smtClean="0"/>
              <a:t> او صخر الفوسفات او ترسبات بعض المعادن او بشكل الكبريت الحر او يكون ذائبا في المياه بحالته السائلة وهذه تمثل </a:t>
            </a:r>
            <a:r>
              <a:rPr lang="ar-SA" dirty="0" err="1" smtClean="0"/>
              <a:t>الكلوريدات</a:t>
            </a:r>
            <a:r>
              <a:rPr lang="ar-SA" dirty="0" smtClean="0"/>
              <a:t> والنترات.. الخ </a:t>
            </a:r>
          </a:p>
          <a:p>
            <a:r>
              <a:rPr lang="ar-SA" dirty="0" smtClean="0"/>
              <a:t>او يوجد العنصر بصورة غازية بين مسامات التربة كعنصر الاوكسجين وثاني اوكسيد الكاربون والهيدروجين وغاز الكبريتيد وبخار الماء وقد يتبادل من مسامية التربة والفراغات البينية الى الهواء الجوي.</a:t>
            </a:r>
            <a:endParaRPr lang="ar-SA" dirty="0"/>
          </a:p>
        </p:txBody>
      </p:sp>
    </p:spTree>
    <p:extLst>
      <p:ext uri="{BB962C8B-B14F-4D97-AF65-F5344CB8AC3E}">
        <p14:creationId xmlns:p14="http://schemas.microsoft.com/office/powerpoint/2010/main" val="13255461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u="sng" dirty="0" smtClean="0"/>
              <a:t>المادة العضوية:- </a:t>
            </a:r>
            <a:r>
              <a:rPr lang="en-GB" u="sng" dirty="0" smtClean="0"/>
              <a:t>matter Organic </a:t>
            </a:r>
            <a:r>
              <a:rPr lang="en-GB" dirty="0" smtClean="0"/>
              <a:t>-</a:t>
            </a:r>
            <a:endParaRPr lang="ar-SA" dirty="0"/>
          </a:p>
        </p:txBody>
      </p:sp>
      <p:sp>
        <p:nvSpPr>
          <p:cNvPr id="3" name="عنصر نائب للمحتوى 2"/>
          <p:cNvSpPr>
            <a:spLocks noGrp="1"/>
          </p:cNvSpPr>
          <p:nvPr>
            <p:ph idx="1"/>
          </p:nvPr>
        </p:nvSpPr>
        <p:spPr>
          <a:solidFill>
            <a:schemeClr val="accent6">
              <a:lumMod val="40000"/>
              <a:lumOff val="60000"/>
            </a:schemeClr>
          </a:solidFill>
        </p:spPr>
        <p:txBody>
          <a:bodyPr>
            <a:normAutofit fontScale="92500" lnSpcReduction="10000"/>
          </a:bodyPr>
          <a:lstStyle/>
          <a:p>
            <a:r>
              <a:rPr lang="ar-SA" dirty="0" smtClean="0"/>
              <a:t>تعرف المادة العضوية في التربة بأنها تجمع مواد النبات الميت والاجزاء الحيوانية والنباتية المتحللة جزئيا والمخلفات الحيوانية المختلفة ومخلفات الكائنات المجهرية في التربة </a:t>
            </a:r>
            <a:r>
              <a:rPr lang="ar-SA" dirty="0" err="1" smtClean="0"/>
              <a:t>بالاضافة</a:t>
            </a:r>
            <a:r>
              <a:rPr lang="ar-SA" dirty="0" smtClean="0"/>
              <a:t> الى الاوراق الساقطة وجذور النباتات الميتة والتي سرعان ما تتحلل وتصبح جزء من مادة الدبال في التربة والذي يبقى لفترة طويلة من الزمن في التربة. والمادة العضوية تشمل جميع الانسجة النباتية والحيوانية غير المتحللة والمركبات العضوية غير المتبلورة واجساد الميكروبات الميتة ويكون لون المادة العضوية بني الى اسود وتعرف بالدبال. بالرغم من ان النباتات لا يمتص المادة العضوية</a:t>
            </a:r>
            <a:endParaRPr lang="ar-SA" dirty="0"/>
          </a:p>
        </p:txBody>
      </p:sp>
    </p:spTree>
    <p:extLst>
      <p:ext uri="{BB962C8B-B14F-4D97-AF65-F5344CB8AC3E}">
        <p14:creationId xmlns:p14="http://schemas.microsoft.com/office/powerpoint/2010/main" val="40229180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rot="10391580" flipV="1">
            <a:off x="312812" y="-1066983"/>
            <a:ext cx="8229600" cy="217957"/>
          </a:xfrm>
        </p:spPr>
        <p:txBody>
          <a:bodyPr>
            <a:normAutofit fontScale="90000"/>
          </a:bodyPr>
          <a:lstStyle/>
          <a:p>
            <a:endParaRPr lang="ar-SA" dirty="0"/>
          </a:p>
        </p:txBody>
      </p:sp>
      <p:sp>
        <p:nvSpPr>
          <p:cNvPr id="3" name="عنصر نائب للمحتوى 2"/>
          <p:cNvSpPr>
            <a:spLocks noGrp="1"/>
          </p:cNvSpPr>
          <p:nvPr>
            <p:ph idx="1"/>
          </p:nvPr>
        </p:nvSpPr>
        <p:spPr>
          <a:xfrm>
            <a:off x="381000" y="457200"/>
            <a:ext cx="8229600" cy="6019800"/>
          </a:xfrm>
          <a:solidFill>
            <a:schemeClr val="accent6">
              <a:lumMod val="40000"/>
              <a:lumOff val="60000"/>
            </a:schemeClr>
          </a:solidFill>
        </p:spPr>
        <p:txBody>
          <a:bodyPr>
            <a:normAutofit/>
          </a:bodyPr>
          <a:lstStyle/>
          <a:p>
            <a:pPr marL="0" indent="0">
              <a:buNone/>
            </a:pPr>
            <a:r>
              <a:rPr lang="ar-SA" dirty="0" smtClean="0"/>
              <a:t>لغرض النمو والانتاج لكن انتاجها يكون بصورة أكفأ. لوجود المادة العضوية بسبب تحسن الخواص الفيزيائية والكيماوية </a:t>
            </a:r>
            <a:r>
              <a:rPr lang="ar-SA" dirty="0" err="1" smtClean="0"/>
              <a:t>والبايلوجية</a:t>
            </a:r>
            <a:r>
              <a:rPr lang="ar-SA" dirty="0" smtClean="0"/>
              <a:t> للتربة وتجهيز النبات </a:t>
            </a:r>
            <a:r>
              <a:rPr lang="ar-SA" dirty="0" err="1" smtClean="0"/>
              <a:t>با</a:t>
            </a:r>
            <a:r>
              <a:rPr lang="ar-SA" dirty="0" smtClean="0"/>
              <a:t> لعناصر الغذائية على عكس </a:t>
            </a:r>
            <a:r>
              <a:rPr lang="ar-SA" dirty="0" err="1" smtClean="0"/>
              <a:t>االنسان</a:t>
            </a:r>
            <a:r>
              <a:rPr lang="ar-SA" dirty="0" smtClean="0"/>
              <a:t> والحيوان اللذان يحتاجان المادة العضوية في اداء جميع الفعاليات الحيوية. كما ان استعمال المصطلحات العضوية في التربة تحتاج الى اقصى الخبرة عند استعمالها فقد الحظ القدماء من المزارعين ان قطف النصف العلوي من اوراق الحشائش وترك النصف </a:t>
            </a:r>
            <a:r>
              <a:rPr lang="ar-SA" dirty="0" err="1" smtClean="0"/>
              <a:t>االسفل</a:t>
            </a:r>
            <a:r>
              <a:rPr lang="ar-SA" dirty="0" smtClean="0"/>
              <a:t> لغرض الثمر </a:t>
            </a:r>
            <a:r>
              <a:rPr lang="ar-SA" dirty="0" err="1" smtClean="0"/>
              <a:t>واالنتاج</a:t>
            </a:r>
            <a:r>
              <a:rPr lang="ar-SA" dirty="0" smtClean="0"/>
              <a:t> كما ان المادة الجافة للنبات وبمقدار 95 % تنتج نسبة المادة العضوية وتنشا من النباتات الخضراء في عملية التركيب الضوئي. اما ما تبقى 5 % فهي عبارة عن الاغذية ذات المصادر هي التربة والماء والهواء والطاقة</a:t>
            </a:r>
            <a:endParaRPr lang="ar-SA" dirty="0"/>
          </a:p>
        </p:txBody>
      </p:sp>
    </p:spTree>
    <p:extLst>
      <p:ext uri="{BB962C8B-B14F-4D97-AF65-F5344CB8AC3E}">
        <p14:creationId xmlns:p14="http://schemas.microsoft.com/office/powerpoint/2010/main" val="17991356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381000"/>
            <a:ext cx="8229600" cy="6096000"/>
          </a:xfrm>
          <a:solidFill>
            <a:schemeClr val="accent6">
              <a:lumMod val="40000"/>
              <a:lumOff val="60000"/>
            </a:schemeClr>
          </a:solidFill>
        </p:spPr>
        <p:txBody>
          <a:bodyPr/>
          <a:lstStyle/>
          <a:p>
            <a:r>
              <a:rPr lang="ar-SA" dirty="0" smtClean="0"/>
              <a:t>وبعد تحلل المواد العضوية يتكون الدبال </a:t>
            </a:r>
            <a:r>
              <a:rPr lang="en-GB" dirty="0" smtClean="0"/>
              <a:t>Humus </a:t>
            </a:r>
            <a:r>
              <a:rPr lang="ar-SA" dirty="0" smtClean="0"/>
              <a:t>وهي مواد معقدة غامقة تتألف من احماض عضوية مختلفة ويكون تركيبها هي الاحماض </a:t>
            </a:r>
            <a:r>
              <a:rPr lang="ar-SA" dirty="0" err="1" smtClean="0"/>
              <a:t>الهيومية</a:t>
            </a:r>
            <a:r>
              <a:rPr lang="ar-SA" dirty="0" smtClean="0"/>
              <a:t> والاحماض </a:t>
            </a:r>
            <a:r>
              <a:rPr lang="ar-SA" dirty="0" err="1" smtClean="0"/>
              <a:t>الفولفية</a:t>
            </a:r>
            <a:r>
              <a:rPr lang="ar-SA" dirty="0" smtClean="0"/>
              <a:t> والهيومين. وتكوين الدبال تؤثر عليه عوامل اهمها :</a:t>
            </a:r>
          </a:p>
          <a:p>
            <a:pPr marL="514350" indent="-514350">
              <a:buFont typeface="+mj-lt"/>
              <a:buAutoNum type="arabicPeriod"/>
            </a:pPr>
            <a:r>
              <a:rPr lang="ar-SA" dirty="0" smtClean="0"/>
              <a:t>-صفات البقايا النباتية أو الحيوانية.</a:t>
            </a:r>
          </a:p>
          <a:p>
            <a:pPr marL="514350" indent="-514350">
              <a:buFont typeface="+mj-lt"/>
              <a:buAutoNum type="arabicPeriod"/>
            </a:pPr>
            <a:r>
              <a:rPr lang="ar-SA" dirty="0" smtClean="0"/>
              <a:t>-التركيب الكيمياوي لهذه البقايا في التربة. </a:t>
            </a:r>
          </a:p>
          <a:p>
            <a:pPr marL="514350" indent="-514350">
              <a:buFont typeface="+mj-lt"/>
              <a:buAutoNum type="arabicPeriod"/>
            </a:pPr>
            <a:r>
              <a:rPr lang="ar-SA" dirty="0" smtClean="0"/>
              <a:t>-الرطوبة والتهوية العالقة بها. </a:t>
            </a:r>
          </a:p>
          <a:p>
            <a:pPr marL="514350" indent="-514350">
              <a:buFont typeface="+mj-lt"/>
              <a:buAutoNum type="arabicPeriod"/>
            </a:pPr>
            <a:r>
              <a:rPr lang="ar-SA" dirty="0" smtClean="0"/>
              <a:t>-ظروف الاكسدة وقيم الـ </a:t>
            </a:r>
            <a:r>
              <a:rPr lang="en-GB" dirty="0" err="1" smtClean="0"/>
              <a:t>Ph</a:t>
            </a:r>
            <a:endParaRPr lang="ar-SA" dirty="0" smtClean="0"/>
          </a:p>
          <a:p>
            <a:pPr marL="514350" indent="-514350">
              <a:buFont typeface="+mj-lt"/>
              <a:buAutoNum type="arabicPeriod"/>
            </a:pPr>
            <a:r>
              <a:rPr lang="ar-SA" dirty="0" smtClean="0"/>
              <a:t>-نشاط وفعالية الكائنات الحية الدقيقة وغير الدقيقة في التربة </a:t>
            </a:r>
          </a:p>
          <a:p>
            <a:pPr marL="514350" indent="-514350">
              <a:buFont typeface="+mj-lt"/>
              <a:buAutoNum type="arabicPeriod"/>
            </a:pPr>
            <a:r>
              <a:rPr lang="ar-SA" dirty="0" smtClean="0"/>
              <a:t>-مكونات </a:t>
            </a:r>
            <a:r>
              <a:rPr lang="ar-SA" dirty="0"/>
              <a:t>التربة الكيمياوية </a:t>
            </a:r>
            <a:r>
              <a:rPr lang="ar-SA" dirty="0" smtClean="0"/>
              <a:t>والمعدنية</a:t>
            </a:r>
            <a:endParaRPr lang="ar-SA" dirty="0"/>
          </a:p>
        </p:txBody>
      </p:sp>
    </p:spTree>
    <p:extLst>
      <p:ext uri="{BB962C8B-B14F-4D97-AF65-F5344CB8AC3E}">
        <p14:creationId xmlns:p14="http://schemas.microsoft.com/office/powerpoint/2010/main" val="29609581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0"/>
            <a:ext cx="8229600" cy="6858000"/>
          </a:xfrm>
          <a:solidFill>
            <a:schemeClr val="accent6">
              <a:lumMod val="20000"/>
              <a:lumOff val="80000"/>
            </a:schemeClr>
          </a:solidFill>
        </p:spPr>
        <p:txBody>
          <a:bodyPr>
            <a:normAutofit/>
          </a:bodyPr>
          <a:lstStyle/>
          <a:p>
            <a:pPr marL="0" indent="0" algn="just">
              <a:buNone/>
            </a:pPr>
            <a:r>
              <a:rPr lang="ar-SA" dirty="0"/>
              <a:t>وتتحول المخلفات العضوية الى دبال من خلال تحللها الى مركبات اكثر بساطة وتركيب مواد ثانوية تدخل في تركيب بلازما </a:t>
            </a:r>
            <a:r>
              <a:rPr lang="ar-SA" dirty="0" err="1"/>
              <a:t>المايكروبات</a:t>
            </a:r>
            <a:r>
              <a:rPr lang="ar-SA" dirty="0"/>
              <a:t> وقد يتكون الدبال مع ذلك ويتوقف التحليل للمواد العضوية السهلة التحلل من المواد النشوية والمواد </a:t>
            </a:r>
            <a:r>
              <a:rPr lang="ar-SA" dirty="0" err="1"/>
              <a:t>السليلوزية</a:t>
            </a:r>
            <a:r>
              <a:rPr lang="ar-SA" dirty="0"/>
              <a:t> وتبقى مركبات صعبة التحليل او بطيئة التحلل اللكنين </a:t>
            </a:r>
            <a:r>
              <a:rPr lang="ar-SA" dirty="0" err="1"/>
              <a:t>والهميوسيليلوز</a:t>
            </a:r>
            <a:r>
              <a:rPr lang="ar-SA" dirty="0"/>
              <a:t> ويجب ان لا تقل الرطوبة عن </a:t>
            </a:r>
          </a:p>
          <a:p>
            <a:pPr marL="0" indent="0" algn="just">
              <a:buNone/>
            </a:pPr>
            <a:r>
              <a:rPr lang="ar-SA" dirty="0"/>
              <a:t>(40 - 60 )% وتتكون المواد </a:t>
            </a:r>
            <a:r>
              <a:rPr lang="ar-SA" dirty="0" err="1"/>
              <a:t>الدبالية</a:t>
            </a:r>
            <a:r>
              <a:rPr lang="ar-SA" dirty="0"/>
              <a:t> من مركبات معقدة بطيئة التحلل او اكثر ثباتا لونها قاتم يميل الى اللون البني القاتم. وتعد المادة العضوية من مؤشرات خصوبة التربة لما لها من دور مهم في الحفاظ على العناصر الغذائية من التدهور </a:t>
            </a:r>
            <a:r>
              <a:rPr lang="ar-SA" dirty="0" err="1"/>
              <a:t>بالاضافة</a:t>
            </a:r>
            <a:r>
              <a:rPr lang="ar-SA" dirty="0"/>
              <a:t> الى انها تساعد التربة للاحتفاظ بالماء وزيادة مسكه وتحسين الصرف وتزيد من السعة التبادلية </a:t>
            </a:r>
            <a:r>
              <a:rPr lang="ar-SA" dirty="0" err="1"/>
              <a:t>الكاتيونية</a:t>
            </a:r>
            <a:r>
              <a:rPr lang="ar-SA" dirty="0"/>
              <a:t> للتربة مقارنة </a:t>
            </a:r>
            <a:r>
              <a:rPr lang="ar-SA" dirty="0" err="1"/>
              <a:t>باكاسيد</a:t>
            </a:r>
            <a:r>
              <a:rPr lang="ar-SA" dirty="0"/>
              <a:t> ومعادن الطين المختلفة </a:t>
            </a:r>
          </a:p>
          <a:p>
            <a:endParaRPr lang="ar-SA" dirty="0"/>
          </a:p>
        </p:txBody>
      </p:sp>
    </p:spTree>
    <p:extLst>
      <p:ext uri="{BB962C8B-B14F-4D97-AF65-F5344CB8AC3E}">
        <p14:creationId xmlns:p14="http://schemas.microsoft.com/office/powerpoint/2010/main" val="2906071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85800"/>
            <a:ext cx="8229600" cy="685800"/>
          </a:xfrm>
        </p:spPr>
        <p:txBody>
          <a:bodyPr>
            <a:normAutofit fontScale="90000"/>
          </a:bodyPr>
          <a:lstStyle/>
          <a:p>
            <a:endParaRPr lang="ar-SA" dirty="0"/>
          </a:p>
        </p:txBody>
      </p:sp>
      <p:sp>
        <p:nvSpPr>
          <p:cNvPr id="3" name="عنصر نائب للمحتوى 2"/>
          <p:cNvSpPr>
            <a:spLocks noGrp="1"/>
          </p:cNvSpPr>
          <p:nvPr>
            <p:ph idx="1"/>
          </p:nvPr>
        </p:nvSpPr>
        <p:spPr>
          <a:xfrm>
            <a:off x="457200" y="609600"/>
            <a:ext cx="8229600" cy="5562600"/>
          </a:xfrm>
          <a:solidFill>
            <a:schemeClr val="accent6">
              <a:lumMod val="40000"/>
              <a:lumOff val="60000"/>
            </a:schemeClr>
          </a:solidFill>
        </p:spPr>
        <p:txBody>
          <a:bodyPr>
            <a:noAutofit/>
          </a:bodyPr>
          <a:lstStyle/>
          <a:p>
            <a:pPr marL="0" indent="0" algn="just">
              <a:buNone/>
            </a:pPr>
            <a:r>
              <a:rPr lang="ar-SA" sz="2400" dirty="0" smtClean="0"/>
              <a:t>وتزيد من حرارة التربة ونشاط وفعالية الاحياء المجهرية </a:t>
            </a:r>
            <a:r>
              <a:rPr lang="ar-SA" sz="2400" dirty="0" err="1" smtClean="0"/>
              <a:t>ودفى</a:t>
            </a:r>
            <a:r>
              <a:rPr lang="ar-SA" sz="2400" dirty="0" smtClean="0"/>
              <a:t> المجموع الجذري وزيادة تحلل المادة </a:t>
            </a:r>
            <a:r>
              <a:rPr lang="ar-SA" sz="2400" dirty="0" err="1" smtClean="0"/>
              <a:t>العضويةوالمادة</a:t>
            </a:r>
            <a:r>
              <a:rPr lang="ar-SA" sz="2400" dirty="0" smtClean="0"/>
              <a:t> العضوية في التربة تختلف مكانيا وزمانيا حسب الظروف البيئية وحسب </a:t>
            </a:r>
            <a:r>
              <a:rPr lang="ar-SA" sz="2400" dirty="0" err="1" smtClean="0"/>
              <a:t>البظروف</a:t>
            </a:r>
            <a:r>
              <a:rPr lang="ar-SA" sz="2400" dirty="0" smtClean="0"/>
              <a:t> المحيطة بها وهي عبارة عن خليط من المواد المتبقية من كائنات حية نباتية او حيوانية او كائنات مجهرية </a:t>
            </a:r>
            <a:r>
              <a:rPr lang="ar-SA" sz="2400" dirty="0" err="1" smtClean="0"/>
              <a:t>متبقيبة</a:t>
            </a:r>
            <a:r>
              <a:rPr lang="ar-SA" sz="2400" dirty="0" smtClean="0"/>
              <a:t> نتجت من خلال عمليات التحلل بمرور فترات زمنية قد كونت العناصر الغذائية ومنها </a:t>
            </a:r>
            <a:r>
              <a:rPr lang="en-US" sz="2400" dirty="0" smtClean="0"/>
              <a:t>P,S,N2,O2,N,C</a:t>
            </a:r>
            <a:r>
              <a:rPr lang="ar-SA" sz="2400" dirty="0" smtClean="0"/>
              <a:t>.وغير ذلك من العناصر.</a:t>
            </a:r>
          </a:p>
          <a:p>
            <a:pPr marL="0" indent="0" algn="just">
              <a:buNone/>
            </a:pPr>
            <a:r>
              <a:rPr lang="ar-SA" sz="2400" dirty="0" smtClean="0"/>
              <a:t>وهناك ترابط وثيق جدا بين المادة العضوية في التربة والاحياء المجهرية فيها وخصوبة التربة فالثلاث ترتبط ارتباط وثيق  بالعمل وكل منها يعتمد على الاخر فلا تستطيع الاحياء المجهرية تجهيز العناصر وتزيد من خصوبة التربة مالم تكن هناك مواد عضوية تستخدمها الاحياء المجهرية مصدرا للطاقة او الكاربون وتعمل على تحللها وبالتالي توفر العناصر </a:t>
            </a:r>
            <a:r>
              <a:rPr lang="ar-SA" sz="2400" dirty="0" err="1" smtClean="0"/>
              <a:t>امعدنية</a:t>
            </a:r>
            <a:r>
              <a:rPr lang="ar-SA" sz="2400" dirty="0" smtClean="0"/>
              <a:t> من هذه المركبات العضوية ولا يمكن </a:t>
            </a:r>
            <a:r>
              <a:rPr lang="ar-SA" sz="2400" dirty="0" err="1" smtClean="0"/>
              <a:t>للاحياء</a:t>
            </a:r>
            <a:r>
              <a:rPr lang="ar-SA" sz="2400" dirty="0" smtClean="0"/>
              <a:t> المجهرية ان تتكاثر مالم تحصل على (</a:t>
            </a:r>
            <a:r>
              <a:rPr lang="en-US" sz="2400" dirty="0" smtClean="0"/>
              <a:t>C,N,P,S</a:t>
            </a:r>
            <a:r>
              <a:rPr lang="ar-SA" sz="2400" dirty="0" smtClean="0"/>
              <a:t>) من التربة </a:t>
            </a:r>
            <a:r>
              <a:rPr lang="ar-SA" sz="2400" dirty="0" err="1" smtClean="0"/>
              <a:t>وتنفسم</a:t>
            </a:r>
            <a:r>
              <a:rPr lang="ar-SA" sz="2400" dirty="0" smtClean="0"/>
              <a:t> وتتكاثر وتعمل على تحلل المادة العضوية فان فقد أي واحدة من هذه العلاقة قد يحدث خللا واضحا في </a:t>
            </a:r>
            <a:r>
              <a:rPr lang="ar-SA" sz="2400" dirty="0" err="1" smtClean="0"/>
              <a:t>تجهيزوخصوبة</a:t>
            </a:r>
            <a:r>
              <a:rPr lang="ar-SA" sz="2400" dirty="0" smtClean="0"/>
              <a:t> التربة</a:t>
            </a:r>
            <a:endParaRPr lang="ar-SA" sz="2400" dirty="0"/>
          </a:p>
        </p:txBody>
      </p:sp>
    </p:spTree>
    <p:extLst>
      <p:ext uri="{BB962C8B-B14F-4D97-AF65-F5344CB8AC3E}">
        <p14:creationId xmlns:p14="http://schemas.microsoft.com/office/powerpoint/2010/main" val="1253213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3002</Words>
  <Application>Microsoft Office PowerPoint</Application>
  <PresentationFormat>عرض على الشاشة (3:4)‏</PresentationFormat>
  <Paragraphs>74</Paragraphs>
  <Slides>30</Slides>
  <Notes>0</Notes>
  <HiddenSlides>0</HiddenSlides>
  <MMClips>0</MMClips>
  <ScaleCrop>false</ScaleCrop>
  <HeadingPairs>
    <vt:vector size="4" baseType="variant">
      <vt:variant>
        <vt:lpstr>نسق</vt:lpstr>
      </vt:variant>
      <vt:variant>
        <vt:i4>1</vt:i4>
      </vt:variant>
      <vt:variant>
        <vt:lpstr>عناوين الشرائح</vt:lpstr>
      </vt:variant>
      <vt:variant>
        <vt:i4>30</vt:i4>
      </vt:variant>
    </vt:vector>
  </HeadingPairs>
  <TitlesOfParts>
    <vt:vector size="31" baseType="lpstr">
      <vt:lpstr>نسق Office</vt:lpstr>
      <vt:lpstr>عرض تقديمي في PowerPoint</vt:lpstr>
      <vt:lpstr>اهم المواضيع التي نتناولها </vt:lpstr>
      <vt:lpstr>عرض تقديمي في PowerPoint</vt:lpstr>
      <vt:lpstr>عرض تقديمي في PowerPoint</vt:lpstr>
      <vt:lpstr>المادة العضوية:- matter Organic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العوامل المؤثرة في قيم المادة العضوية في التربة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SAMSUNG</dc:creator>
  <cp:lastModifiedBy>Maher</cp:lastModifiedBy>
  <cp:revision>40</cp:revision>
  <dcterms:created xsi:type="dcterms:W3CDTF">2021-05-20T18:46:41Z</dcterms:created>
  <dcterms:modified xsi:type="dcterms:W3CDTF">2022-05-06T14:55:59Z</dcterms:modified>
</cp:coreProperties>
</file>